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</p:sldIdLst>
  <p:sldSz cx="18288000" cy="10287000"/>
  <p:notesSz cx="6858000" cy="9144000"/>
  <p:embeddedFontLst>
    <p:embeddedFont>
      <p:font typeface="Open Sans" charset="1" panose="00000000000000000000"/>
      <p:regular r:id="rId29"/>
    </p:embeddedFont>
    <p:embeddedFont>
      <p:font typeface="Magnolia Script" charset="1" panose="02000503070000020003"/>
      <p:regular r:id="rId30"/>
    </p:embeddedFont>
    <p:embeddedFont>
      <p:font typeface="Open Sans Bold" charset="1" panose="00000000000000000000"/>
      <p:regular r:id="rId31"/>
    </p:embeddedFont>
    <p:embeddedFont>
      <p:font typeface="Red Hat Display Bold" charset="1" panose="02010803040201060303"/>
      <p:regular r:id="rId32"/>
    </p:embeddedFont>
    <p:embeddedFont>
      <p:font typeface="Canva Sans Bold" charset="1" panose="020B0803030501040103"/>
      <p:regular r:id="rId33"/>
    </p:embeddedFont>
    <p:embeddedFont>
      <p:font typeface="Canva Sans" charset="1" panose="020B0503030501040103"/>
      <p:regular r:id="rId34"/>
    </p:embeddedFont>
    <p:embeddedFont>
      <p:font typeface="Canva Sans Bold Italics" charset="1" panose="020B0803030501040103"/>
      <p:regular r:id="rId3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Relationship Id="rId5" Target="../media/image27.png" Type="http://schemas.openxmlformats.org/officeDocument/2006/relationships/image"/><Relationship Id="rId6" Target="../media/image28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Relationship Id="rId5" Target="../media/image29.png" Type="http://schemas.openxmlformats.org/officeDocument/2006/relationships/image"/><Relationship Id="rId6" Target="../media/image30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Relationship Id="rId5" Target="../media/image31.png" Type="http://schemas.openxmlformats.org/officeDocument/2006/relationships/image"/><Relationship Id="rId6" Target="../media/image32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Relationship Id="rId5" Target="../media/image33.png" Type="http://schemas.openxmlformats.org/officeDocument/2006/relationships/image"/><Relationship Id="rId6" Target="../media/image34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Relationship Id="rId5" Target="../media/image35.png" Type="http://schemas.openxmlformats.org/officeDocument/2006/relationships/image"/><Relationship Id="rId6" Target="../media/image36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Relationship Id="rId5" Target="../media/image37.png" Type="http://schemas.openxmlformats.org/officeDocument/2006/relationships/image"/><Relationship Id="rId6" Target="../media/image38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Relationship Id="rId5" Target="../media/image39.png" Type="http://schemas.openxmlformats.org/officeDocument/2006/relationships/image"/><Relationship Id="rId6" Target="../media/image40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Relationship Id="rId5" Target="../media/image41.png" Type="http://schemas.openxmlformats.org/officeDocument/2006/relationships/image"/><Relationship Id="rId6" Target="../media/image42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Relationship Id="rId5" Target="../media/image43.png" Type="http://schemas.openxmlformats.org/officeDocument/2006/relationships/image"/><Relationship Id="rId6" Target="../media/image44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Relationship Id="rId5" Target="../media/image45.png" Type="http://schemas.openxmlformats.org/officeDocument/2006/relationships/image"/><Relationship Id="rId6" Target="../media/image46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6.png" Type="http://schemas.openxmlformats.org/officeDocument/2006/relationships/image"/><Relationship Id="rId6" Target="../media/image7.jpe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Relationship Id="rId5" Target="../media/image47.png" Type="http://schemas.openxmlformats.org/officeDocument/2006/relationships/image"/><Relationship Id="rId6" Target="../media/image48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Relationship Id="rId5" Target="../media/image49.png" Type="http://schemas.openxmlformats.org/officeDocument/2006/relationships/image"/><Relationship Id="rId6" Target="../media/image50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Relationship Id="rId5" Target="../media/image51.png" Type="http://schemas.openxmlformats.org/officeDocument/2006/relationships/image"/><Relationship Id="rId6" Target="../media/image52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5.png" Type="http://schemas.openxmlformats.org/officeDocument/2006/relationships/image"/><Relationship Id="rId5" Target="../media/image53.jpeg" Type="http://schemas.openxmlformats.org/officeDocument/2006/relationships/image"/><Relationship Id="rId6" Target="../media/image54.jpe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.jpeg" Type="http://schemas.openxmlformats.org/officeDocument/2006/relationships/image"/><Relationship Id="rId11" Target="../media/image8.png" Type="http://schemas.openxmlformats.org/officeDocument/2006/relationships/image"/><Relationship Id="rId12" Target="../media/image9.svg" Type="http://schemas.openxmlformats.org/officeDocument/2006/relationships/image"/><Relationship Id="rId2" Target="../media/image5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0.jpeg" Type="http://schemas.openxmlformats.org/officeDocument/2006/relationships/image"/><Relationship Id="rId6" Target="../media/image11.png" Type="http://schemas.openxmlformats.org/officeDocument/2006/relationships/image"/><Relationship Id="rId7" Target="../media/image12.jpeg" Type="http://schemas.openxmlformats.org/officeDocument/2006/relationships/image"/><Relationship Id="rId8" Target="../media/image6.png" Type="http://schemas.openxmlformats.org/officeDocument/2006/relationships/image"/><Relationship Id="rId9" Target="../media/image13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5.png" Type="http://schemas.openxmlformats.org/officeDocument/2006/relationships/image"/><Relationship Id="rId6" Target="../media/image16.jpeg" Type="http://schemas.openxmlformats.org/officeDocument/2006/relationships/image"/><Relationship Id="rId7" Target="../media/image17.jpeg" Type="http://schemas.openxmlformats.org/officeDocument/2006/relationships/image"/><Relationship Id="rId8" Target="../media/image8.png" Type="http://schemas.openxmlformats.org/officeDocument/2006/relationships/image"/><Relationship Id="rId9" Target="../media/image9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8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19.png" Type="http://schemas.openxmlformats.org/officeDocument/2006/relationships/image"/><Relationship Id="rId7" Target="../media/image20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Relationship Id="rId5" Target="../media/image21.png" Type="http://schemas.openxmlformats.org/officeDocument/2006/relationships/image"/><Relationship Id="rId6" Target="../media/image22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Relationship Id="rId5" Target="../media/image23.png" Type="http://schemas.openxmlformats.org/officeDocument/2006/relationships/image"/><Relationship Id="rId6" Target="../media/image24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Relationship Id="rId5" Target="../media/image25.png" Type="http://schemas.openxmlformats.org/officeDocument/2006/relationships/image"/><Relationship Id="rId6" Target="../media/image26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0888" r="0" b="-20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293116" y="565634"/>
            <a:ext cx="397367" cy="28996"/>
            <a:chOff x="0" y="0"/>
            <a:chExt cx="128243" cy="935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9F5524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7293116" y="657737"/>
            <a:ext cx="397367" cy="28996"/>
            <a:chOff x="0" y="0"/>
            <a:chExt cx="128243" cy="935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9F5524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607403" y="399482"/>
            <a:ext cx="291824" cy="332305"/>
          </a:xfrm>
          <a:custGeom>
            <a:avLst/>
            <a:gdLst/>
            <a:ahLst/>
            <a:cxnLst/>
            <a:rect r="r" b="b" t="t" l="l"/>
            <a:pathLst>
              <a:path h="332305" w="291824">
                <a:moveTo>
                  <a:pt x="0" y="0"/>
                </a:moveTo>
                <a:lnTo>
                  <a:pt x="291824" y="0"/>
                </a:lnTo>
                <a:lnTo>
                  <a:pt x="291824" y="332305"/>
                </a:lnTo>
                <a:lnTo>
                  <a:pt x="0" y="3323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39108" y="517674"/>
            <a:ext cx="1874603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Hanover and Tyke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154289" y="517674"/>
            <a:ext cx="735456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Service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898530" y="517674"/>
            <a:ext cx="809760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Home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35928" y="94682"/>
            <a:ext cx="13777642" cy="82421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915"/>
              </a:lnSpc>
              <a:spcBef>
                <a:spcPct val="0"/>
              </a:spcBef>
            </a:pPr>
            <a:r>
              <a:rPr lang="en-US" sz="15653">
                <a:solidFill>
                  <a:srgbClr val="FFFFFF"/>
                </a:solidFill>
                <a:latin typeface="Magnolia Script"/>
                <a:ea typeface="Magnolia Script"/>
                <a:cs typeface="Magnolia Script"/>
                <a:sym typeface="Magnolia Script"/>
              </a:rPr>
              <a:t>Coffee shopSalesData Analysis 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12730520" y="3278121"/>
            <a:ext cx="2318451" cy="2647001"/>
          </a:xfrm>
          <a:custGeom>
            <a:avLst/>
            <a:gdLst/>
            <a:ahLst/>
            <a:cxnLst/>
            <a:rect r="r" b="b" t="t" l="l"/>
            <a:pathLst>
              <a:path h="2647001" w="2318451">
                <a:moveTo>
                  <a:pt x="0" y="0"/>
                </a:moveTo>
                <a:lnTo>
                  <a:pt x="2318451" y="0"/>
                </a:lnTo>
                <a:lnTo>
                  <a:pt x="2318451" y="2647001"/>
                </a:lnTo>
                <a:lnTo>
                  <a:pt x="0" y="264700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1557733" y="8652887"/>
            <a:ext cx="5654625" cy="6054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55"/>
              </a:lnSpc>
              <a:spcBef>
                <a:spcPct val="0"/>
              </a:spcBef>
            </a:pPr>
            <a:r>
              <a:rPr lang="en-US" sz="353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By  Shamal Vidhate</a:t>
            </a:r>
          </a:p>
        </p:txBody>
      </p:sp>
      <p:sp>
        <p:nvSpPr>
          <p:cNvPr name="Freeform 16" id="16"/>
          <p:cNvSpPr/>
          <p:nvPr/>
        </p:nvSpPr>
        <p:spPr>
          <a:xfrm flipH="true" flipV="false" rot="0">
            <a:off x="3293895" y="4988529"/>
            <a:ext cx="1783445" cy="2036179"/>
          </a:xfrm>
          <a:custGeom>
            <a:avLst/>
            <a:gdLst/>
            <a:ahLst/>
            <a:cxnLst/>
            <a:rect r="r" b="b" t="t" l="l"/>
            <a:pathLst>
              <a:path h="2036179" w="1783445">
                <a:moveTo>
                  <a:pt x="1783445" y="0"/>
                </a:moveTo>
                <a:lnTo>
                  <a:pt x="0" y="0"/>
                </a:lnTo>
                <a:lnTo>
                  <a:pt x="0" y="2036179"/>
                </a:lnTo>
                <a:lnTo>
                  <a:pt x="1783445" y="2036179"/>
                </a:lnTo>
                <a:lnTo>
                  <a:pt x="1783445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111" r="0" b="-911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148541" y="2181900"/>
            <a:ext cx="2681025" cy="164213"/>
          </a:xfrm>
          <a:custGeom>
            <a:avLst/>
            <a:gdLst/>
            <a:ahLst/>
            <a:cxnLst/>
            <a:rect r="r" b="b" t="t" l="l"/>
            <a:pathLst>
              <a:path h="164213" w="2681025">
                <a:moveTo>
                  <a:pt x="0" y="0"/>
                </a:moveTo>
                <a:lnTo>
                  <a:pt x="2681025" y="0"/>
                </a:lnTo>
                <a:lnTo>
                  <a:pt x="2681025" y="164213"/>
                </a:lnTo>
                <a:lnTo>
                  <a:pt x="0" y="16421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07976" y="4843191"/>
            <a:ext cx="10127522" cy="3209521"/>
          </a:xfrm>
          <a:custGeom>
            <a:avLst/>
            <a:gdLst/>
            <a:ahLst/>
            <a:cxnLst/>
            <a:rect r="r" b="b" t="t" l="l"/>
            <a:pathLst>
              <a:path h="3209521" w="10127522">
                <a:moveTo>
                  <a:pt x="0" y="0"/>
                </a:moveTo>
                <a:lnTo>
                  <a:pt x="10127522" y="0"/>
                </a:lnTo>
                <a:lnTo>
                  <a:pt x="10127522" y="3209521"/>
                </a:lnTo>
                <a:lnTo>
                  <a:pt x="0" y="320952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054904" y="5329324"/>
            <a:ext cx="5204396" cy="2237256"/>
          </a:xfrm>
          <a:custGeom>
            <a:avLst/>
            <a:gdLst/>
            <a:ahLst/>
            <a:cxnLst/>
            <a:rect r="r" b="b" t="t" l="l"/>
            <a:pathLst>
              <a:path h="2237256" w="5204396">
                <a:moveTo>
                  <a:pt x="0" y="0"/>
                </a:moveTo>
                <a:lnTo>
                  <a:pt x="5204396" y="0"/>
                </a:lnTo>
                <a:lnTo>
                  <a:pt x="5204396" y="2237256"/>
                </a:lnTo>
                <a:lnTo>
                  <a:pt x="0" y="223725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219437" y="942975"/>
            <a:ext cx="12937766" cy="8115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20"/>
              </a:lnSpc>
              <a:spcBef>
                <a:spcPct val="0"/>
              </a:spcBef>
            </a:pPr>
            <a:r>
              <a:rPr lang="en-US" b="true" sz="48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TOTAL QUANTITY SOLD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946559" y="3377613"/>
            <a:ext cx="3814903" cy="9036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20"/>
              </a:lnSpc>
              <a:spcBef>
                <a:spcPct val="0"/>
              </a:spcBef>
            </a:pPr>
            <a:r>
              <a:rPr lang="en-US" sz="53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QUERY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477594" y="3377613"/>
            <a:ext cx="3814903" cy="9036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20"/>
              </a:lnSpc>
              <a:spcBef>
                <a:spcPct val="0"/>
              </a:spcBef>
            </a:pPr>
            <a:r>
              <a:rPr lang="en-US" sz="53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OUTPUT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111" r="0" b="-911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148541" y="2181900"/>
            <a:ext cx="2681025" cy="164213"/>
          </a:xfrm>
          <a:custGeom>
            <a:avLst/>
            <a:gdLst/>
            <a:ahLst/>
            <a:cxnLst/>
            <a:rect r="r" b="b" t="t" l="l"/>
            <a:pathLst>
              <a:path h="164213" w="2681025">
                <a:moveTo>
                  <a:pt x="0" y="0"/>
                </a:moveTo>
                <a:lnTo>
                  <a:pt x="2681025" y="0"/>
                </a:lnTo>
                <a:lnTo>
                  <a:pt x="2681025" y="164213"/>
                </a:lnTo>
                <a:lnTo>
                  <a:pt x="0" y="16421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47872" y="4843191"/>
            <a:ext cx="10185846" cy="3886561"/>
          </a:xfrm>
          <a:custGeom>
            <a:avLst/>
            <a:gdLst/>
            <a:ahLst/>
            <a:cxnLst/>
            <a:rect r="r" b="b" t="t" l="l"/>
            <a:pathLst>
              <a:path h="3886561" w="10185846">
                <a:moveTo>
                  <a:pt x="0" y="0"/>
                </a:moveTo>
                <a:lnTo>
                  <a:pt x="10185846" y="0"/>
                </a:lnTo>
                <a:lnTo>
                  <a:pt x="10185846" y="3886561"/>
                </a:lnTo>
                <a:lnTo>
                  <a:pt x="0" y="388656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752994" y="5357668"/>
            <a:ext cx="5264104" cy="2475291"/>
          </a:xfrm>
          <a:custGeom>
            <a:avLst/>
            <a:gdLst/>
            <a:ahLst/>
            <a:cxnLst/>
            <a:rect r="r" b="b" t="t" l="l"/>
            <a:pathLst>
              <a:path h="2475291" w="5264104">
                <a:moveTo>
                  <a:pt x="0" y="0"/>
                </a:moveTo>
                <a:lnTo>
                  <a:pt x="5264104" y="0"/>
                </a:lnTo>
                <a:lnTo>
                  <a:pt x="5264104" y="2475291"/>
                </a:lnTo>
                <a:lnTo>
                  <a:pt x="0" y="247529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-4006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169621" y="689024"/>
            <a:ext cx="13560474" cy="22313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TOTAL QUANTITY SOLD KPI - MOM DIFFERENCE AND MOM GROWTH</a:t>
            </a:r>
          </a:p>
          <a:p>
            <a:pPr algn="ctr">
              <a:lnSpc>
                <a:spcPts val="6720"/>
              </a:lnSpc>
              <a:spcBef>
                <a:spcPct val="0"/>
              </a:spcBef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2946559" y="3377613"/>
            <a:ext cx="3814903" cy="9036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20"/>
              </a:lnSpc>
              <a:spcBef>
                <a:spcPct val="0"/>
              </a:spcBef>
            </a:pPr>
            <a:r>
              <a:rPr lang="en-US" sz="53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QUERY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477594" y="3377613"/>
            <a:ext cx="3814903" cy="9036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20"/>
              </a:lnSpc>
              <a:spcBef>
                <a:spcPct val="0"/>
              </a:spcBef>
            </a:pPr>
            <a:r>
              <a:rPr lang="en-US" sz="53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OUTPUT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111" r="0" b="-911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148541" y="2181900"/>
            <a:ext cx="2681025" cy="164213"/>
          </a:xfrm>
          <a:custGeom>
            <a:avLst/>
            <a:gdLst/>
            <a:ahLst/>
            <a:cxnLst/>
            <a:rect r="r" b="b" t="t" l="l"/>
            <a:pathLst>
              <a:path h="164213" w="2681025">
                <a:moveTo>
                  <a:pt x="0" y="0"/>
                </a:moveTo>
                <a:lnTo>
                  <a:pt x="2681025" y="0"/>
                </a:lnTo>
                <a:lnTo>
                  <a:pt x="2681025" y="164213"/>
                </a:lnTo>
                <a:lnTo>
                  <a:pt x="0" y="16421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48716" y="4717259"/>
            <a:ext cx="11771800" cy="4192445"/>
          </a:xfrm>
          <a:custGeom>
            <a:avLst/>
            <a:gdLst/>
            <a:ahLst/>
            <a:cxnLst/>
            <a:rect r="r" b="b" t="t" l="l"/>
            <a:pathLst>
              <a:path h="4192445" w="11771800">
                <a:moveTo>
                  <a:pt x="0" y="0"/>
                </a:moveTo>
                <a:lnTo>
                  <a:pt x="11771800" y="0"/>
                </a:lnTo>
                <a:lnTo>
                  <a:pt x="11771800" y="4192444"/>
                </a:lnTo>
                <a:lnTo>
                  <a:pt x="0" y="419244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-11649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477594" y="5538516"/>
            <a:ext cx="5464366" cy="2195932"/>
          </a:xfrm>
          <a:custGeom>
            <a:avLst/>
            <a:gdLst/>
            <a:ahLst/>
            <a:cxnLst/>
            <a:rect r="r" b="b" t="t" l="l"/>
            <a:pathLst>
              <a:path h="2195932" w="5464366">
                <a:moveTo>
                  <a:pt x="0" y="0"/>
                </a:moveTo>
                <a:lnTo>
                  <a:pt x="5464366" y="0"/>
                </a:lnTo>
                <a:lnTo>
                  <a:pt x="5464366" y="2195932"/>
                </a:lnTo>
                <a:lnTo>
                  <a:pt x="0" y="219593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-22642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169621" y="689024"/>
            <a:ext cx="13560474" cy="15360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60"/>
              </a:lnSpc>
              <a:spcBef>
                <a:spcPct val="0"/>
              </a:spcBef>
            </a:pPr>
            <a:r>
              <a:rPr lang="en-US" b="true" sz="44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CALENDAR TABLE – DAILY SALES, QUANTITY and TOTAL ORDERS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946559" y="3377613"/>
            <a:ext cx="3814903" cy="9036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20"/>
              </a:lnSpc>
              <a:spcBef>
                <a:spcPct val="0"/>
              </a:spcBef>
            </a:pPr>
            <a:r>
              <a:rPr lang="en-US" sz="53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QUERY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477594" y="3377613"/>
            <a:ext cx="3814903" cy="9036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20"/>
              </a:lnSpc>
              <a:spcBef>
                <a:spcPct val="0"/>
              </a:spcBef>
            </a:pPr>
            <a:r>
              <a:rPr lang="en-US" sz="53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OUTPUT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111" r="0" b="-911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148541" y="2181900"/>
            <a:ext cx="2681025" cy="164213"/>
          </a:xfrm>
          <a:custGeom>
            <a:avLst/>
            <a:gdLst/>
            <a:ahLst/>
            <a:cxnLst/>
            <a:rect r="r" b="b" t="t" l="l"/>
            <a:pathLst>
              <a:path h="164213" w="2681025">
                <a:moveTo>
                  <a:pt x="0" y="0"/>
                </a:moveTo>
                <a:lnTo>
                  <a:pt x="2681025" y="0"/>
                </a:lnTo>
                <a:lnTo>
                  <a:pt x="2681025" y="164213"/>
                </a:lnTo>
                <a:lnTo>
                  <a:pt x="0" y="16421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55105" y="4206492"/>
            <a:ext cx="8707351" cy="5201258"/>
          </a:xfrm>
          <a:custGeom>
            <a:avLst/>
            <a:gdLst/>
            <a:ahLst/>
            <a:cxnLst/>
            <a:rect r="r" b="b" t="t" l="l"/>
            <a:pathLst>
              <a:path h="5201258" w="8707351">
                <a:moveTo>
                  <a:pt x="0" y="0"/>
                </a:moveTo>
                <a:lnTo>
                  <a:pt x="8707351" y="0"/>
                </a:lnTo>
                <a:lnTo>
                  <a:pt x="8707351" y="5201258"/>
                </a:lnTo>
                <a:lnTo>
                  <a:pt x="0" y="520125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-33208" b="-11358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557250" y="5143500"/>
            <a:ext cx="7257209" cy="3081273"/>
          </a:xfrm>
          <a:custGeom>
            <a:avLst/>
            <a:gdLst/>
            <a:ahLst/>
            <a:cxnLst/>
            <a:rect r="r" b="b" t="t" l="l"/>
            <a:pathLst>
              <a:path h="3081273" w="7257209">
                <a:moveTo>
                  <a:pt x="0" y="0"/>
                </a:moveTo>
                <a:lnTo>
                  <a:pt x="7257209" y="0"/>
                </a:lnTo>
                <a:lnTo>
                  <a:pt x="7257209" y="3081273"/>
                </a:lnTo>
                <a:lnTo>
                  <a:pt x="0" y="308127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-63106" b="-38162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169621" y="689024"/>
            <a:ext cx="13560474" cy="7550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60"/>
              </a:lnSpc>
              <a:spcBef>
                <a:spcPct val="0"/>
              </a:spcBef>
            </a:pPr>
            <a:r>
              <a:rPr lang="en-US" b="true" sz="44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SALES TREND OVER PERIOD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871835" y="2978198"/>
            <a:ext cx="3814903" cy="9036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20"/>
              </a:lnSpc>
              <a:spcBef>
                <a:spcPct val="0"/>
              </a:spcBef>
            </a:pPr>
            <a:r>
              <a:rPr lang="en-US" sz="53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QUERY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477594" y="3153438"/>
            <a:ext cx="3814903" cy="9036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20"/>
              </a:lnSpc>
              <a:spcBef>
                <a:spcPct val="0"/>
              </a:spcBef>
            </a:pPr>
            <a:r>
              <a:rPr lang="en-US" sz="53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OUTPUT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111" r="0" b="-911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148541" y="2181900"/>
            <a:ext cx="2681025" cy="164213"/>
          </a:xfrm>
          <a:custGeom>
            <a:avLst/>
            <a:gdLst/>
            <a:ahLst/>
            <a:cxnLst/>
            <a:rect r="r" b="b" t="t" l="l"/>
            <a:pathLst>
              <a:path h="164213" w="2681025">
                <a:moveTo>
                  <a:pt x="0" y="0"/>
                </a:moveTo>
                <a:lnTo>
                  <a:pt x="2681025" y="0"/>
                </a:lnTo>
                <a:lnTo>
                  <a:pt x="2681025" y="164213"/>
                </a:lnTo>
                <a:lnTo>
                  <a:pt x="0" y="16421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4057042"/>
            <a:ext cx="10728317" cy="5433399"/>
          </a:xfrm>
          <a:custGeom>
            <a:avLst/>
            <a:gdLst/>
            <a:ahLst/>
            <a:cxnLst/>
            <a:rect r="r" b="b" t="t" l="l"/>
            <a:pathLst>
              <a:path h="5433399" w="10728317">
                <a:moveTo>
                  <a:pt x="0" y="0"/>
                </a:moveTo>
                <a:lnTo>
                  <a:pt x="10728317" y="0"/>
                </a:lnTo>
                <a:lnTo>
                  <a:pt x="10728317" y="5433399"/>
                </a:lnTo>
                <a:lnTo>
                  <a:pt x="0" y="543339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-11376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477594" y="5143500"/>
            <a:ext cx="5304209" cy="2753008"/>
          </a:xfrm>
          <a:custGeom>
            <a:avLst/>
            <a:gdLst/>
            <a:ahLst/>
            <a:cxnLst/>
            <a:rect r="r" b="b" t="t" l="l"/>
            <a:pathLst>
              <a:path h="2753008" w="5304209">
                <a:moveTo>
                  <a:pt x="0" y="0"/>
                </a:moveTo>
                <a:lnTo>
                  <a:pt x="5304209" y="0"/>
                </a:lnTo>
                <a:lnTo>
                  <a:pt x="5304209" y="2753008"/>
                </a:lnTo>
                <a:lnTo>
                  <a:pt x="0" y="275300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-40823" b="-43851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363763" y="305875"/>
            <a:ext cx="13488335" cy="23147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27"/>
              </a:lnSpc>
            </a:pPr>
          </a:p>
          <a:p>
            <a:pPr algn="ctr">
              <a:lnSpc>
                <a:spcPts val="6127"/>
              </a:lnSpc>
            </a:pPr>
            <a:r>
              <a:rPr lang="en-US" sz="4376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SALES BY WEEKDAY / WEEKEND:</a:t>
            </a:r>
          </a:p>
          <a:p>
            <a:pPr algn="ctr">
              <a:lnSpc>
                <a:spcPts val="6127"/>
              </a:lnSpc>
              <a:spcBef>
                <a:spcPct val="0"/>
              </a:spcBef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2871835" y="2978198"/>
            <a:ext cx="3814903" cy="9036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20"/>
              </a:lnSpc>
              <a:spcBef>
                <a:spcPct val="0"/>
              </a:spcBef>
            </a:pPr>
            <a:r>
              <a:rPr lang="en-US" sz="53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QUERY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477594" y="3153438"/>
            <a:ext cx="3814903" cy="9036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20"/>
              </a:lnSpc>
              <a:spcBef>
                <a:spcPct val="0"/>
              </a:spcBef>
            </a:pPr>
            <a:r>
              <a:rPr lang="en-US" sz="53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OUTPUT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111" r="0" b="-911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148541" y="2181900"/>
            <a:ext cx="2681025" cy="164213"/>
          </a:xfrm>
          <a:custGeom>
            <a:avLst/>
            <a:gdLst/>
            <a:ahLst/>
            <a:cxnLst/>
            <a:rect r="r" b="b" t="t" l="l"/>
            <a:pathLst>
              <a:path h="164213" w="2681025">
                <a:moveTo>
                  <a:pt x="0" y="0"/>
                </a:moveTo>
                <a:lnTo>
                  <a:pt x="2681025" y="0"/>
                </a:lnTo>
                <a:lnTo>
                  <a:pt x="2681025" y="164213"/>
                </a:lnTo>
                <a:lnTo>
                  <a:pt x="0" y="16421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4224702"/>
            <a:ext cx="8658093" cy="5033598"/>
          </a:xfrm>
          <a:custGeom>
            <a:avLst/>
            <a:gdLst/>
            <a:ahLst/>
            <a:cxnLst/>
            <a:rect r="r" b="b" t="t" l="l"/>
            <a:pathLst>
              <a:path h="5033598" w="8658093">
                <a:moveTo>
                  <a:pt x="0" y="0"/>
                </a:moveTo>
                <a:lnTo>
                  <a:pt x="8658093" y="0"/>
                </a:lnTo>
                <a:lnTo>
                  <a:pt x="8658093" y="5033598"/>
                </a:lnTo>
                <a:lnTo>
                  <a:pt x="0" y="503359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-21634" b="-9861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25427" y="4905664"/>
            <a:ext cx="7626116" cy="3671674"/>
          </a:xfrm>
          <a:custGeom>
            <a:avLst/>
            <a:gdLst/>
            <a:ahLst/>
            <a:cxnLst/>
            <a:rect r="r" b="b" t="t" l="l"/>
            <a:pathLst>
              <a:path h="3671674" w="7626116">
                <a:moveTo>
                  <a:pt x="0" y="0"/>
                </a:moveTo>
                <a:lnTo>
                  <a:pt x="7626116" y="0"/>
                </a:lnTo>
                <a:lnTo>
                  <a:pt x="7626116" y="3671674"/>
                </a:lnTo>
                <a:lnTo>
                  <a:pt x="0" y="367167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-29722" b="-25778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363763" y="305875"/>
            <a:ext cx="13488335" cy="15378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27"/>
              </a:lnSpc>
            </a:pPr>
          </a:p>
          <a:p>
            <a:pPr algn="ctr">
              <a:lnSpc>
                <a:spcPts val="6127"/>
              </a:lnSpc>
              <a:spcBef>
                <a:spcPct val="0"/>
              </a:spcBef>
            </a:pPr>
            <a:r>
              <a:rPr lang="en-US" b="true" sz="4376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SALES BY STORE LOCATION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871835" y="2978198"/>
            <a:ext cx="3814903" cy="9036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20"/>
              </a:lnSpc>
              <a:spcBef>
                <a:spcPct val="0"/>
              </a:spcBef>
            </a:pPr>
            <a:r>
              <a:rPr lang="en-US" sz="53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QUERY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477594" y="3153438"/>
            <a:ext cx="3814903" cy="9036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20"/>
              </a:lnSpc>
              <a:spcBef>
                <a:spcPct val="0"/>
              </a:spcBef>
            </a:pPr>
            <a:r>
              <a:rPr lang="en-US" sz="53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OUTPUT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111" r="0" b="-911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098725" y="1833183"/>
            <a:ext cx="2681025" cy="164213"/>
          </a:xfrm>
          <a:custGeom>
            <a:avLst/>
            <a:gdLst/>
            <a:ahLst/>
            <a:cxnLst/>
            <a:rect r="r" b="b" t="t" l="l"/>
            <a:pathLst>
              <a:path h="164213" w="2681025">
                <a:moveTo>
                  <a:pt x="0" y="0"/>
                </a:moveTo>
                <a:lnTo>
                  <a:pt x="2681025" y="0"/>
                </a:lnTo>
                <a:lnTo>
                  <a:pt x="2681025" y="164213"/>
                </a:lnTo>
                <a:lnTo>
                  <a:pt x="0" y="16421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276307" y="4629052"/>
            <a:ext cx="5423313" cy="3784467"/>
          </a:xfrm>
          <a:custGeom>
            <a:avLst/>
            <a:gdLst/>
            <a:ahLst/>
            <a:cxnLst/>
            <a:rect r="r" b="b" t="t" l="l"/>
            <a:pathLst>
              <a:path h="3784467" w="5423313">
                <a:moveTo>
                  <a:pt x="0" y="0"/>
                </a:moveTo>
                <a:lnTo>
                  <a:pt x="5423312" y="0"/>
                </a:lnTo>
                <a:lnTo>
                  <a:pt x="5423312" y="3784467"/>
                </a:lnTo>
                <a:lnTo>
                  <a:pt x="0" y="378446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-27485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8700" y="4057042"/>
            <a:ext cx="9259054" cy="5552592"/>
          </a:xfrm>
          <a:custGeom>
            <a:avLst/>
            <a:gdLst/>
            <a:ahLst/>
            <a:cxnLst/>
            <a:rect r="r" b="b" t="t" l="l"/>
            <a:pathLst>
              <a:path h="5552592" w="9259054">
                <a:moveTo>
                  <a:pt x="0" y="0"/>
                </a:moveTo>
                <a:lnTo>
                  <a:pt x="9259054" y="0"/>
                </a:lnTo>
                <a:lnTo>
                  <a:pt x="9259054" y="5552592"/>
                </a:lnTo>
                <a:lnTo>
                  <a:pt x="0" y="555259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-39027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399832" y="779133"/>
            <a:ext cx="13488335" cy="7609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27"/>
              </a:lnSpc>
              <a:spcBef>
                <a:spcPct val="0"/>
              </a:spcBef>
            </a:pPr>
            <a:r>
              <a:rPr lang="en-US" b="true" sz="4376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DAILY SALES FOR MONTH SELECTED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871835" y="2978198"/>
            <a:ext cx="3814903" cy="9036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20"/>
              </a:lnSpc>
              <a:spcBef>
                <a:spcPct val="0"/>
              </a:spcBef>
            </a:pPr>
            <a:r>
              <a:rPr lang="en-US" sz="53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QUERY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477594" y="3153438"/>
            <a:ext cx="3814903" cy="9036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20"/>
              </a:lnSpc>
              <a:spcBef>
                <a:spcPct val="0"/>
              </a:spcBef>
            </a:pPr>
            <a:r>
              <a:rPr lang="en-US" sz="53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OUTPUT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111" r="0" b="-911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098725" y="1833183"/>
            <a:ext cx="2681025" cy="164213"/>
          </a:xfrm>
          <a:custGeom>
            <a:avLst/>
            <a:gdLst/>
            <a:ahLst/>
            <a:cxnLst/>
            <a:rect r="r" b="b" t="t" l="l"/>
            <a:pathLst>
              <a:path h="164213" w="2681025">
                <a:moveTo>
                  <a:pt x="0" y="0"/>
                </a:moveTo>
                <a:lnTo>
                  <a:pt x="2681025" y="0"/>
                </a:lnTo>
                <a:lnTo>
                  <a:pt x="2681025" y="164213"/>
                </a:lnTo>
                <a:lnTo>
                  <a:pt x="0" y="16421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56884" y="2855562"/>
            <a:ext cx="8187116" cy="7240938"/>
          </a:xfrm>
          <a:custGeom>
            <a:avLst/>
            <a:gdLst/>
            <a:ahLst/>
            <a:cxnLst/>
            <a:rect r="r" b="b" t="t" l="l"/>
            <a:pathLst>
              <a:path h="7240938" w="8187116">
                <a:moveTo>
                  <a:pt x="0" y="0"/>
                </a:moveTo>
                <a:lnTo>
                  <a:pt x="8187116" y="0"/>
                </a:lnTo>
                <a:lnTo>
                  <a:pt x="8187116" y="7240938"/>
                </a:lnTo>
                <a:lnTo>
                  <a:pt x="0" y="724093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-17234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617521" y="3107276"/>
            <a:ext cx="5284424" cy="6799626"/>
          </a:xfrm>
          <a:custGeom>
            <a:avLst/>
            <a:gdLst/>
            <a:ahLst/>
            <a:cxnLst/>
            <a:rect r="r" b="b" t="t" l="l"/>
            <a:pathLst>
              <a:path h="6799626" w="5284424">
                <a:moveTo>
                  <a:pt x="0" y="0"/>
                </a:moveTo>
                <a:lnTo>
                  <a:pt x="5284424" y="0"/>
                </a:lnTo>
                <a:lnTo>
                  <a:pt x="5284424" y="6799626"/>
                </a:lnTo>
                <a:lnTo>
                  <a:pt x="0" y="679962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403500" y="551796"/>
            <a:ext cx="14888998" cy="11099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47"/>
              </a:lnSpc>
              <a:spcBef>
                <a:spcPct val="0"/>
              </a:spcBef>
            </a:pPr>
            <a:r>
              <a:rPr lang="en-US" b="true" sz="3176" i="true">
                <a:solidFill>
                  <a:srgbClr val="FFFFFF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COMPARING DAILY SALES WITH AVERAGE SALES – IF GREATER THAN “ABOVE AVERAGE” and LESSER THAN “BELOW AVERAGE”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747293" y="1911671"/>
            <a:ext cx="3814903" cy="7550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60"/>
              </a:lnSpc>
              <a:spcBef>
                <a:spcPct val="0"/>
              </a:spcBef>
            </a:pPr>
            <a:r>
              <a:rPr lang="en-US" sz="44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QUERY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328144" y="2100549"/>
            <a:ext cx="3814903" cy="7550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60"/>
              </a:lnSpc>
              <a:spcBef>
                <a:spcPct val="0"/>
              </a:spcBef>
            </a:pPr>
            <a:r>
              <a:rPr lang="en-US" sz="44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OUTPUT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111" r="0" b="-911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098725" y="1833183"/>
            <a:ext cx="2681025" cy="164213"/>
          </a:xfrm>
          <a:custGeom>
            <a:avLst/>
            <a:gdLst/>
            <a:ahLst/>
            <a:cxnLst/>
            <a:rect r="r" b="b" t="t" l="l"/>
            <a:pathLst>
              <a:path h="164213" w="2681025">
                <a:moveTo>
                  <a:pt x="0" y="0"/>
                </a:moveTo>
                <a:lnTo>
                  <a:pt x="2681025" y="0"/>
                </a:lnTo>
                <a:lnTo>
                  <a:pt x="2681025" y="164213"/>
                </a:lnTo>
                <a:lnTo>
                  <a:pt x="0" y="16421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05625" y="4177077"/>
            <a:ext cx="9917584" cy="5452355"/>
          </a:xfrm>
          <a:custGeom>
            <a:avLst/>
            <a:gdLst/>
            <a:ahLst/>
            <a:cxnLst/>
            <a:rect r="r" b="b" t="t" l="l"/>
            <a:pathLst>
              <a:path h="5452355" w="9917584">
                <a:moveTo>
                  <a:pt x="0" y="0"/>
                </a:moveTo>
                <a:lnTo>
                  <a:pt x="9917584" y="0"/>
                </a:lnTo>
                <a:lnTo>
                  <a:pt x="9917584" y="5452355"/>
                </a:lnTo>
                <a:lnTo>
                  <a:pt x="0" y="545235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-6846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183159" y="4940237"/>
            <a:ext cx="6076141" cy="3551263"/>
          </a:xfrm>
          <a:custGeom>
            <a:avLst/>
            <a:gdLst/>
            <a:ahLst/>
            <a:cxnLst/>
            <a:rect r="r" b="b" t="t" l="l"/>
            <a:pathLst>
              <a:path h="3551263" w="6076141">
                <a:moveTo>
                  <a:pt x="0" y="0"/>
                </a:moveTo>
                <a:lnTo>
                  <a:pt x="6076141" y="0"/>
                </a:lnTo>
                <a:lnTo>
                  <a:pt x="6076141" y="3551263"/>
                </a:lnTo>
                <a:lnTo>
                  <a:pt x="0" y="355126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-11266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399832" y="779133"/>
            <a:ext cx="13488335" cy="7609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27"/>
              </a:lnSpc>
              <a:spcBef>
                <a:spcPct val="0"/>
              </a:spcBef>
            </a:pPr>
            <a:r>
              <a:rPr lang="en-US" b="true" sz="4376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SALES BY PRODUCT CATEGORY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871835" y="2978198"/>
            <a:ext cx="3814903" cy="9036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20"/>
              </a:lnSpc>
              <a:spcBef>
                <a:spcPct val="0"/>
              </a:spcBef>
            </a:pPr>
            <a:r>
              <a:rPr lang="en-US" sz="53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QUERY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477594" y="3153438"/>
            <a:ext cx="3814903" cy="9036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20"/>
              </a:lnSpc>
              <a:spcBef>
                <a:spcPct val="0"/>
              </a:spcBef>
            </a:pPr>
            <a:r>
              <a:rPr lang="en-US" sz="53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OUTPUT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111" r="0" b="-911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098725" y="1833183"/>
            <a:ext cx="2681025" cy="164213"/>
          </a:xfrm>
          <a:custGeom>
            <a:avLst/>
            <a:gdLst/>
            <a:ahLst/>
            <a:cxnLst/>
            <a:rect r="r" b="b" t="t" l="l"/>
            <a:pathLst>
              <a:path h="164213" w="2681025">
                <a:moveTo>
                  <a:pt x="0" y="0"/>
                </a:moveTo>
                <a:lnTo>
                  <a:pt x="2681025" y="0"/>
                </a:lnTo>
                <a:lnTo>
                  <a:pt x="2681025" y="164213"/>
                </a:lnTo>
                <a:lnTo>
                  <a:pt x="0" y="16421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37639" y="4057042"/>
            <a:ext cx="10377042" cy="5364922"/>
          </a:xfrm>
          <a:custGeom>
            <a:avLst/>
            <a:gdLst/>
            <a:ahLst/>
            <a:cxnLst/>
            <a:rect r="r" b="b" t="t" l="l"/>
            <a:pathLst>
              <a:path h="5364922" w="10377042">
                <a:moveTo>
                  <a:pt x="0" y="0"/>
                </a:moveTo>
                <a:lnTo>
                  <a:pt x="10377042" y="0"/>
                </a:lnTo>
                <a:lnTo>
                  <a:pt x="10377042" y="5364921"/>
                </a:lnTo>
                <a:lnTo>
                  <a:pt x="0" y="536492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-4240" b="-5571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487205" y="4728648"/>
            <a:ext cx="6444619" cy="3342477"/>
          </a:xfrm>
          <a:custGeom>
            <a:avLst/>
            <a:gdLst/>
            <a:ahLst/>
            <a:cxnLst/>
            <a:rect r="r" b="b" t="t" l="l"/>
            <a:pathLst>
              <a:path h="3342477" w="6444619">
                <a:moveTo>
                  <a:pt x="0" y="0"/>
                </a:moveTo>
                <a:lnTo>
                  <a:pt x="6444620" y="0"/>
                </a:lnTo>
                <a:lnTo>
                  <a:pt x="6444620" y="3342477"/>
                </a:lnTo>
                <a:lnTo>
                  <a:pt x="0" y="334247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-10614" b="-33481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399832" y="779133"/>
            <a:ext cx="13488335" cy="7609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27"/>
              </a:lnSpc>
              <a:spcBef>
                <a:spcPct val="0"/>
              </a:spcBef>
            </a:pPr>
            <a:r>
              <a:rPr lang="en-US" b="true" sz="4376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SALES BY PRODUCTS (TOP 10)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871835" y="2978198"/>
            <a:ext cx="3814903" cy="9036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20"/>
              </a:lnSpc>
              <a:spcBef>
                <a:spcPct val="0"/>
              </a:spcBef>
            </a:pPr>
            <a:r>
              <a:rPr lang="en-US" sz="53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QUERY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477594" y="3153438"/>
            <a:ext cx="3814903" cy="9036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20"/>
              </a:lnSpc>
              <a:spcBef>
                <a:spcPct val="0"/>
              </a:spcBef>
            </a:pPr>
            <a:r>
              <a:rPr lang="en-US" sz="53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OUTPUT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111" r="0" b="-9111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293116" y="565634"/>
            <a:ext cx="397367" cy="28996"/>
            <a:chOff x="0" y="0"/>
            <a:chExt cx="128243" cy="935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9F5524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7293116" y="657737"/>
            <a:ext cx="397367" cy="28996"/>
            <a:chOff x="0" y="0"/>
            <a:chExt cx="128243" cy="935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9F5524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607403" y="399482"/>
            <a:ext cx="291824" cy="332305"/>
          </a:xfrm>
          <a:custGeom>
            <a:avLst/>
            <a:gdLst/>
            <a:ahLst/>
            <a:cxnLst/>
            <a:rect r="r" b="b" t="t" l="l"/>
            <a:pathLst>
              <a:path h="332305" w="291824">
                <a:moveTo>
                  <a:pt x="0" y="0"/>
                </a:moveTo>
                <a:lnTo>
                  <a:pt x="291824" y="0"/>
                </a:lnTo>
                <a:lnTo>
                  <a:pt x="291824" y="332305"/>
                </a:lnTo>
                <a:lnTo>
                  <a:pt x="0" y="3323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1976409" y="1909872"/>
            <a:ext cx="6473317" cy="6467255"/>
            <a:chOff x="0" y="0"/>
            <a:chExt cx="3255264" cy="3252216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3255264" cy="3252216"/>
            </a:xfrm>
            <a:custGeom>
              <a:avLst/>
              <a:gdLst/>
              <a:ahLst/>
              <a:cxnLst/>
              <a:rect r="r" b="b" t="t" l="l"/>
              <a:pathLst>
                <a:path h="3252216" w="3255264">
                  <a:moveTo>
                    <a:pt x="3255264" y="3252216"/>
                  </a:moveTo>
                  <a:lnTo>
                    <a:pt x="0" y="3252216"/>
                  </a:lnTo>
                  <a:lnTo>
                    <a:pt x="0" y="0"/>
                  </a:lnTo>
                  <a:lnTo>
                    <a:pt x="3255264" y="0"/>
                  </a:lnTo>
                  <a:lnTo>
                    <a:pt x="3255264" y="3252216"/>
                  </a:lnTo>
                  <a:close/>
                </a:path>
              </a:pathLst>
            </a:custGeom>
            <a:blipFill>
              <a:blip r:embed="rId5"/>
              <a:stretch>
                <a:fillRect l="-15" t="0" r="-15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178784" y="170440"/>
              <a:ext cx="2903731" cy="2875349"/>
            </a:xfrm>
            <a:custGeom>
              <a:avLst/>
              <a:gdLst/>
              <a:ahLst/>
              <a:cxnLst/>
              <a:rect r="r" b="b" t="t" l="l"/>
              <a:pathLst>
                <a:path h="2875349" w="2903731">
                  <a:moveTo>
                    <a:pt x="65607" y="158"/>
                  </a:moveTo>
                  <a:lnTo>
                    <a:pt x="2878476" y="31987"/>
                  </a:lnTo>
                  <a:cubicBezTo>
                    <a:pt x="2892501" y="32145"/>
                    <a:pt x="2903731" y="43665"/>
                    <a:pt x="2903531" y="57691"/>
                  </a:cubicBezTo>
                  <a:lnTo>
                    <a:pt x="2863754" y="2850091"/>
                  </a:lnTo>
                  <a:cubicBezTo>
                    <a:pt x="2863553" y="2864142"/>
                    <a:pt x="2851959" y="2875349"/>
                    <a:pt x="2837909" y="2875069"/>
                  </a:cubicBezTo>
                  <a:lnTo>
                    <a:pt x="25041" y="2819370"/>
                  </a:lnTo>
                  <a:cubicBezTo>
                    <a:pt x="11100" y="2819094"/>
                    <a:pt x="0" y="2807608"/>
                    <a:pt x="200" y="2793665"/>
                  </a:cubicBezTo>
                  <a:lnTo>
                    <a:pt x="39977" y="25136"/>
                  </a:lnTo>
                  <a:cubicBezTo>
                    <a:pt x="40179" y="11171"/>
                    <a:pt x="51641" y="0"/>
                    <a:pt x="65607" y="158"/>
                  </a:cubicBezTo>
                  <a:close/>
                </a:path>
              </a:pathLst>
            </a:custGeom>
            <a:blipFill>
              <a:blip r:embed="rId6"/>
              <a:stretch>
                <a:fillRect l="-5627" t="0" r="-2052" b="0"/>
              </a:stretch>
            </a:blip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8973270" y="1374026"/>
            <a:ext cx="5107717" cy="1193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800"/>
              </a:lnSpc>
              <a:spcBef>
                <a:spcPct val="0"/>
              </a:spcBef>
            </a:pPr>
            <a:r>
              <a:rPr lang="en-US" sz="7000">
                <a:solidFill>
                  <a:srgbClr val="FFFFFF"/>
                </a:solidFill>
                <a:latin typeface="Magnolia Script"/>
                <a:ea typeface="Magnolia Script"/>
                <a:cs typeface="Magnolia Script"/>
                <a:sym typeface="Magnolia Script"/>
              </a:rPr>
              <a:t>Introduction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10027265" y="2619463"/>
            <a:ext cx="2681025" cy="164213"/>
          </a:xfrm>
          <a:custGeom>
            <a:avLst/>
            <a:gdLst/>
            <a:ahLst/>
            <a:cxnLst/>
            <a:rect r="r" b="b" t="t" l="l"/>
            <a:pathLst>
              <a:path h="164213" w="2681025">
                <a:moveTo>
                  <a:pt x="0" y="0"/>
                </a:moveTo>
                <a:lnTo>
                  <a:pt x="2681025" y="0"/>
                </a:lnTo>
                <a:lnTo>
                  <a:pt x="2681025" y="164213"/>
                </a:lnTo>
                <a:lnTo>
                  <a:pt x="0" y="16421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039108" y="517674"/>
            <a:ext cx="1874603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Hanover and Tyke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5940842" y="517674"/>
            <a:ext cx="978460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Contact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4385046" y="517674"/>
            <a:ext cx="1060497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About Us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3154289" y="517674"/>
            <a:ext cx="735456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Service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1898530" y="517674"/>
            <a:ext cx="809760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Home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8837962" y="5422357"/>
            <a:ext cx="7592111" cy="31476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</a:pPr>
          </a:p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1. Understand Sales Performance : Idenfity peak sales periods, Top-selling product , and Overall sales trend.</a:t>
            </a:r>
          </a:p>
          <a:p>
            <a:pPr algn="l">
              <a:lnSpc>
                <a:spcPts val="3079"/>
              </a:lnSpc>
            </a:pPr>
          </a:p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2. Optimize Operation : Discover Insights that can help in optimizing inventory, staffing , and promotional strategies.</a:t>
            </a:r>
          </a:p>
          <a:p>
            <a:pPr algn="l">
              <a:lnSpc>
                <a:spcPts val="1680"/>
              </a:lnSpc>
            </a:pPr>
          </a:p>
          <a:p>
            <a:pPr algn="l">
              <a:lnSpc>
                <a:spcPts val="1680"/>
              </a:lnSpc>
              <a:spcBef>
                <a:spcPct val="0"/>
              </a:spcBef>
            </a:pPr>
          </a:p>
        </p:txBody>
      </p:sp>
      <p:sp>
        <p:nvSpPr>
          <p:cNvPr name="TextBox 21" id="21"/>
          <p:cNvSpPr txBox="true"/>
          <p:nvPr/>
        </p:nvSpPr>
        <p:spPr>
          <a:xfrm rot="0">
            <a:off x="8837962" y="4948646"/>
            <a:ext cx="2378606" cy="5118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39"/>
              </a:lnSpc>
              <a:spcBef>
                <a:spcPct val="0"/>
              </a:spcBef>
            </a:pPr>
            <a:r>
              <a:rPr lang="en-US" b="true" sz="3099">
                <a:solidFill>
                  <a:srgbClr val="9F5524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Objectives :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8881048" y="3170646"/>
            <a:ext cx="8546482" cy="1397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This project aims to analyze sales data from a coffee shop to gain insights into revenue, customer behavior, and product performance. Using SQL queries, we extract key metrics and trends to improve business decision-making.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111" r="0" b="-911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098725" y="1833183"/>
            <a:ext cx="2681025" cy="164213"/>
          </a:xfrm>
          <a:custGeom>
            <a:avLst/>
            <a:gdLst/>
            <a:ahLst/>
            <a:cxnLst/>
            <a:rect r="r" b="b" t="t" l="l"/>
            <a:pathLst>
              <a:path h="164213" w="2681025">
                <a:moveTo>
                  <a:pt x="0" y="0"/>
                </a:moveTo>
                <a:lnTo>
                  <a:pt x="2681025" y="0"/>
                </a:lnTo>
                <a:lnTo>
                  <a:pt x="2681025" y="164213"/>
                </a:lnTo>
                <a:lnTo>
                  <a:pt x="0" y="16421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00948" y="4057042"/>
            <a:ext cx="11474147" cy="4979778"/>
          </a:xfrm>
          <a:custGeom>
            <a:avLst/>
            <a:gdLst/>
            <a:ahLst/>
            <a:cxnLst/>
            <a:rect r="r" b="b" t="t" l="l"/>
            <a:pathLst>
              <a:path h="4979778" w="11474147">
                <a:moveTo>
                  <a:pt x="0" y="0"/>
                </a:moveTo>
                <a:lnTo>
                  <a:pt x="11474147" y="0"/>
                </a:lnTo>
                <a:lnTo>
                  <a:pt x="11474147" y="4979778"/>
                </a:lnTo>
                <a:lnTo>
                  <a:pt x="0" y="497977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-6078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477594" y="5143500"/>
            <a:ext cx="5300020" cy="1970418"/>
          </a:xfrm>
          <a:custGeom>
            <a:avLst/>
            <a:gdLst/>
            <a:ahLst/>
            <a:cxnLst/>
            <a:rect r="r" b="b" t="t" l="l"/>
            <a:pathLst>
              <a:path h="1970418" w="5300020">
                <a:moveTo>
                  <a:pt x="0" y="0"/>
                </a:moveTo>
                <a:lnTo>
                  <a:pt x="5300020" y="0"/>
                </a:lnTo>
                <a:lnTo>
                  <a:pt x="5300020" y="1970418"/>
                </a:lnTo>
                <a:lnTo>
                  <a:pt x="0" y="197041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-38780" b="-41483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399832" y="91931"/>
            <a:ext cx="13488335" cy="23147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27"/>
              </a:lnSpc>
            </a:pPr>
          </a:p>
          <a:p>
            <a:pPr algn="ctr">
              <a:lnSpc>
                <a:spcPts val="6127"/>
              </a:lnSpc>
            </a:pPr>
            <a:r>
              <a:rPr lang="en-US" sz="4376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SALES BY DAY | HOUR</a:t>
            </a:r>
          </a:p>
          <a:p>
            <a:pPr algn="ctr">
              <a:lnSpc>
                <a:spcPts val="6127"/>
              </a:lnSpc>
              <a:spcBef>
                <a:spcPct val="0"/>
              </a:spcBef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2871835" y="2978198"/>
            <a:ext cx="3814903" cy="9036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20"/>
              </a:lnSpc>
              <a:spcBef>
                <a:spcPct val="0"/>
              </a:spcBef>
            </a:pPr>
            <a:r>
              <a:rPr lang="en-US" sz="53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QUERY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477594" y="3153438"/>
            <a:ext cx="3814903" cy="9036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20"/>
              </a:lnSpc>
              <a:spcBef>
                <a:spcPct val="0"/>
              </a:spcBef>
            </a:pPr>
            <a:r>
              <a:rPr lang="en-US" sz="53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OUTPUT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111" r="0" b="-911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098725" y="1833183"/>
            <a:ext cx="2681025" cy="164213"/>
          </a:xfrm>
          <a:custGeom>
            <a:avLst/>
            <a:gdLst/>
            <a:ahLst/>
            <a:cxnLst/>
            <a:rect r="r" b="b" t="t" l="l"/>
            <a:pathLst>
              <a:path h="164213" w="2681025">
                <a:moveTo>
                  <a:pt x="0" y="0"/>
                </a:moveTo>
                <a:lnTo>
                  <a:pt x="2681025" y="0"/>
                </a:lnTo>
                <a:lnTo>
                  <a:pt x="2681025" y="164213"/>
                </a:lnTo>
                <a:lnTo>
                  <a:pt x="0" y="16421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47937" y="2361530"/>
            <a:ext cx="6849847" cy="7531378"/>
          </a:xfrm>
          <a:custGeom>
            <a:avLst/>
            <a:gdLst/>
            <a:ahLst/>
            <a:cxnLst/>
            <a:rect r="r" b="b" t="t" l="l"/>
            <a:pathLst>
              <a:path h="7531378" w="6849847">
                <a:moveTo>
                  <a:pt x="0" y="0"/>
                </a:moveTo>
                <a:lnTo>
                  <a:pt x="6849847" y="0"/>
                </a:lnTo>
                <a:lnTo>
                  <a:pt x="6849847" y="7531378"/>
                </a:lnTo>
                <a:lnTo>
                  <a:pt x="0" y="753137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-3674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269089" y="4070291"/>
            <a:ext cx="5065533" cy="4670955"/>
          </a:xfrm>
          <a:custGeom>
            <a:avLst/>
            <a:gdLst/>
            <a:ahLst/>
            <a:cxnLst/>
            <a:rect r="r" b="b" t="t" l="l"/>
            <a:pathLst>
              <a:path h="4670955" w="5065533">
                <a:moveTo>
                  <a:pt x="0" y="0"/>
                </a:moveTo>
                <a:lnTo>
                  <a:pt x="5065533" y="0"/>
                </a:lnTo>
                <a:lnTo>
                  <a:pt x="5065533" y="4670956"/>
                </a:lnTo>
                <a:lnTo>
                  <a:pt x="0" y="467095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-12784" b="-9065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399832" y="91931"/>
            <a:ext cx="13488335" cy="15271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27"/>
              </a:lnSpc>
              <a:spcBef>
                <a:spcPct val="0"/>
              </a:spcBef>
            </a:pPr>
            <a:r>
              <a:rPr lang="en-US" b="true" sz="4376" i="true">
                <a:solidFill>
                  <a:srgbClr val="FFFFFF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TO GET SALES FROM MONDAY TO SUNDAY FOR MONTH OF MAY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1328994"/>
            <a:ext cx="3814903" cy="9036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20"/>
              </a:lnSpc>
              <a:spcBef>
                <a:spcPct val="0"/>
              </a:spcBef>
            </a:pPr>
            <a:r>
              <a:rPr lang="en-US" sz="53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QUERY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278327" y="2256755"/>
            <a:ext cx="3814903" cy="9036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20"/>
              </a:lnSpc>
              <a:spcBef>
                <a:spcPct val="0"/>
              </a:spcBef>
            </a:pPr>
            <a:r>
              <a:rPr lang="en-US" sz="53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OUTPUT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111" r="0" b="-911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098725" y="1833183"/>
            <a:ext cx="2681025" cy="164213"/>
          </a:xfrm>
          <a:custGeom>
            <a:avLst/>
            <a:gdLst/>
            <a:ahLst/>
            <a:cxnLst/>
            <a:rect r="r" b="b" t="t" l="l"/>
            <a:pathLst>
              <a:path h="164213" w="2681025">
                <a:moveTo>
                  <a:pt x="0" y="0"/>
                </a:moveTo>
                <a:lnTo>
                  <a:pt x="2681025" y="0"/>
                </a:lnTo>
                <a:lnTo>
                  <a:pt x="2681025" y="164213"/>
                </a:lnTo>
                <a:lnTo>
                  <a:pt x="0" y="16421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42626" y="4094145"/>
            <a:ext cx="9137124" cy="4566355"/>
          </a:xfrm>
          <a:custGeom>
            <a:avLst/>
            <a:gdLst/>
            <a:ahLst/>
            <a:cxnLst/>
            <a:rect r="r" b="b" t="t" l="l"/>
            <a:pathLst>
              <a:path h="4566355" w="9137124">
                <a:moveTo>
                  <a:pt x="0" y="0"/>
                </a:moveTo>
                <a:lnTo>
                  <a:pt x="9137124" y="0"/>
                </a:lnTo>
                <a:lnTo>
                  <a:pt x="9137124" y="4566355"/>
                </a:lnTo>
                <a:lnTo>
                  <a:pt x="0" y="456635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-27201" b="-13091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477594" y="3082973"/>
            <a:ext cx="3755107" cy="6867183"/>
          </a:xfrm>
          <a:custGeom>
            <a:avLst/>
            <a:gdLst/>
            <a:ahLst/>
            <a:cxnLst/>
            <a:rect r="r" b="b" t="t" l="l"/>
            <a:pathLst>
              <a:path h="6867183" w="3755107">
                <a:moveTo>
                  <a:pt x="0" y="0"/>
                </a:moveTo>
                <a:lnTo>
                  <a:pt x="3755107" y="0"/>
                </a:lnTo>
                <a:lnTo>
                  <a:pt x="3755107" y="6867184"/>
                </a:lnTo>
                <a:lnTo>
                  <a:pt x="0" y="686718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-43400" b="-3651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399832" y="101456"/>
            <a:ext cx="13488335" cy="16598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87"/>
              </a:lnSpc>
              <a:spcBef>
                <a:spcPct val="0"/>
              </a:spcBef>
            </a:pPr>
            <a:r>
              <a:rPr lang="en-US" b="true" sz="4776" i="true">
                <a:solidFill>
                  <a:srgbClr val="FFFFFF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TO GET SALES FOR ALL HOURS FOR MONTH OF MAY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871835" y="2978198"/>
            <a:ext cx="3814903" cy="9036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20"/>
              </a:lnSpc>
              <a:spcBef>
                <a:spcPct val="0"/>
              </a:spcBef>
            </a:pPr>
            <a:r>
              <a:rPr lang="en-US" sz="53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QUERY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237599" y="1728408"/>
            <a:ext cx="3814903" cy="9036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20"/>
              </a:lnSpc>
              <a:spcBef>
                <a:spcPct val="0"/>
              </a:spcBef>
            </a:pPr>
            <a:r>
              <a:rPr lang="en-US" sz="53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OUTPUT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6050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293116" y="565634"/>
            <a:ext cx="397367" cy="28996"/>
            <a:chOff x="0" y="0"/>
            <a:chExt cx="128243" cy="935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9F552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293116" y="657737"/>
            <a:ext cx="397367" cy="28996"/>
            <a:chOff x="0" y="0"/>
            <a:chExt cx="128243" cy="935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9F5524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607403" y="399482"/>
            <a:ext cx="291824" cy="332305"/>
          </a:xfrm>
          <a:custGeom>
            <a:avLst/>
            <a:gdLst/>
            <a:ahLst/>
            <a:cxnLst/>
            <a:rect r="r" b="b" t="t" l="l"/>
            <a:pathLst>
              <a:path h="332305" w="291824">
                <a:moveTo>
                  <a:pt x="0" y="0"/>
                </a:moveTo>
                <a:lnTo>
                  <a:pt x="291824" y="0"/>
                </a:lnTo>
                <a:lnTo>
                  <a:pt x="291824" y="332305"/>
                </a:lnTo>
                <a:lnTo>
                  <a:pt x="0" y="3323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>
            <a:grpSpLocks noChangeAspect="true"/>
          </p:cNvGrpSpPr>
          <p:nvPr/>
        </p:nvGrpSpPr>
        <p:grpSpPr>
          <a:xfrm rot="0">
            <a:off x="10095966" y="1767873"/>
            <a:ext cx="6538025" cy="9233740"/>
            <a:chOff x="0" y="0"/>
            <a:chExt cx="3267456" cy="461467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267456" cy="4618736"/>
            </a:xfrm>
            <a:custGeom>
              <a:avLst/>
              <a:gdLst/>
              <a:ahLst/>
              <a:cxnLst/>
              <a:rect r="r" b="b" t="t" l="l"/>
              <a:pathLst>
                <a:path h="4618736" w="3267456">
                  <a:moveTo>
                    <a:pt x="3267456" y="4618736"/>
                  </a:moveTo>
                  <a:lnTo>
                    <a:pt x="0" y="4618736"/>
                  </a:lnTo>
                  <a:lnTo>
                    <a:pt x="0" y="0"/>
                  </a:lnTo>
                  <a:lnTo>
                    <a:pt x="3267456" y="0"/>
                  </a:lnTo>
                  <a:lnTo>
                    <a:pt x="3267456" y="4618736"/>
                  </a:lnTo>
                  <a:close/>
                </a:path>
              </a:pathLst>
            </a:custGeom>
            <a:blipFill>
              <a:blip r:embed="rId4"/>
              <a:stretch>
                <a:fillRect l="-4" t="0" r="-4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44163" y="140959"/>
              <a:ext cx="2993427" cy="4317015"/>
            </a:xfrm>
            <a:custGeom>
              <a:avLst/>
              <a:gdLst/>
              <a:ahLst/>
              <a:cxnLst/>
              <a:rect r="r" b="b" t="t" l="l"/>
              <a:pathLst>
                <a:path h="4317015" w="2993427">
                  <a:moveTo>
                    <a:pt x="2993427" y="12700"/>
                  </a:moveTo>
                  <a:lnTo>
                    <a:pt x="2935892" y="4317015"/>
                  </a:lnTo>
                  <a:lnTo>
                    <a:pt x="0" y="4275547"/>
                  </a:lnTo>
                  <a:lnTo>
                    <a:pt x="0" y="0"/>
                  </a:lnTo>
                  <a:lnTo>
                    <a:pt x="2993427" y="12700"/>
                  </a:lnTo>
                  <a:close/>
                </a:path>
              </a:pathLst>
            </a:custGeom>
            <a:blipFill>
              <a:blip r:embed="rId5"/>
              <a:stretch>
                <a:fillRect l="0" t="-2037" r="0" b="-2037"/>
              </a:stretch>
            </a:blipFill>
          </p:spPr>
        </p:sp>
      </p:grpSp>
      <p:grpSp>
        <p:nvGrpSpPr>
          <p:cNvPr name="Group 12" id="12"/>
          <p:cNvGrpSpPr>
            <a:grpSpLocks noChangeAspect="true"/>
          </p:cNvGrpSpPr>
          <p:nvPr/>
        </p:nvGrpSpPr>
        <p:grpSpPr>
          <a:xfrm rot="0">
            <a:off x="6766404" y="236056"/>
            <a:ext cx="4438343" cy="6268331"/>
            <a:chOff x="0" y="0"/>
            <a:chExt cx="3267456" cy="461467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3267456" cy="4618736"/>
            </a:xfrm>
            <a:custGeom>
              <a:avLst/>
              <a:gdLst/>
              <a:ahLst/>
              <a:cxnLst/>
              <a:rect r="r" b="b" t="t" l="l"/>
              <a:pathLst>
                <a:path h="4618736" w="3267456">
                  <a:moveTo>
                    <a:pt x="3267456" y="4618736"/>
                  </a:moveTo>
                  <a:lnTo>
                    <a:pt x="0" y="4618736"/>
                  </a:lnTo>
                  <a:lnTo>
                    <a:pt x="0" y="0"/>
                  </a:lnTo>
                  <a:lnTo>
                    <a:pt x="3267456" y="0"/>
                  </a:lnTo>
                  <a:lnTo>
                    <a:pt x="3267456" y="4618736"/>
                  </a:lnTo>
                  <a:close/>
                </a:path>
              </a:pathLst>
            </a:custGeom>
            <a:blipFill>
              <a:blip r:embed="rId4"/>
              <a:stretch>
                <a:fillRect l="-4" t="0" r="-4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144163" y="140959"/>
              <a:ext cx="2993427" cy="4317015"/>
            </a:xfrm>
            <a:custGeom>
              <a:avLst/>
              <a:gdLst/>
              <a:ahLst/>
              <a:cxnLst/>
              <a:rect r="r" b="b" t="t" l="l"/>
              <a:pathLst>
                <a:path h="4317015" w="2993427">
                  <a:moveTo>
                    <a:pt x="2993427" y="12700"/>
                  </a:moveTo>
                  <a:lnTo>
                    <a:pt x="2935892" y="4317015"/>
                  </a:lnTo>
                  <a:lnTo>
                    <a:pt x="0" y="4275547"/>
                  </a:lnTo>
                  <a:lnTo>
                    <a:pt x="0" y="0"/>
                  </a:lnTo>
                  <a:lnTo>
                    <a:pt x="2993427" y="12700"/>
                  </a:lnTo>
                  <a:close/>
                </a:path>
              </a:pathLst>
            </a:custGeom>
            <a:blipFill>
              <a:blip r:embed="rId6"/>
              <a:stretch>
                <a:fillRect l="0" t="-2037" r="0" b="-2037"/>
              </a:stretch>
            </a:blip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899227" y="4460949"/>
            <a:ext cx="5470763" cy="14165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699"/>
              </a:lnSpc>
              <a:spcBef>
                <a:spcPct val="0"/>
              </a:spcBef>
            </a:pPr>
            <a:r>
              <a:rPr lang="en-US" sz="8357">
                <a:solidFill>
                  <a:srgbClr val="FFFFFF"/>
                </a:solidFill>
                <a:latin typeface="Magnolia Script"/>
                <a:ea typeface="Magnolia Script"/>
                <a:cs typeface="Magnolia Script"/>
                <a:sym typeface="Magnolia Script"/>
              </a:rPr>
              <a:t>Thank You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1573198" y="6220530"/>
            <a:ext cx="2681025" cy="164213"/>
          </a:xfrm>
          <a:custGeom>
            <a:avLst/>
            <a:gdLst/>
            <a:ahLst/>
            <a:cxnLst/>
            <a:rect r="r" b="b" t="t" l="l"/>
            <a:pathLst>
              <a:path h="164213" w="2681025">
                <a:moveTo>
                  <a:pt x="0" y="0"/>
                </a:moveTo>
                <a:lnTo>
                  <a:pt x="2681026" y="0"/>
                </a:lnTo>
                <a:lnTo>
                  <a:pt x="2681026" y="164213"/>
                </a:lnTo>
                <a:lnTo>
                  <a:pt x="0" y="16421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111" r="0" b="-9111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293116" y="565634"/>
            <a:ext cx="397367" cy="28996"/>
            <a:chOff x="0" y="0"/>
            <a:chExt cx="128243" cy="935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9F5524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7293116" y="657737"/>
            <a:ext cx="397367" cy="28996"/>
            <a:chOff x="0" y="0"/>
            <a:chExt cx="128243" cy="935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9F5524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607403" y="399482"/>
            <a:ext cx="291824" cy="332305"/>
          </a:xfrm>
          <a:custGeom>
            <a:avLst/>
            <a:gdLst/>
            <a:ahLst/>
            <a:cxnLst/>
            <a:rect r="r" b="b" t="t" l="l"/>
            <a:pathLst>
              <a:path h="332305" w="291824">
                <a:moveTo>
                  <a:pt x="0" y="0"/>
                </a:moveTo>
                <a:lnTo>
                  <a:pt x="291824" y="0"/>
                </a:lnTo>
                <a:lnTo>
                  <a:pt x="291824" y="332305"/>
                </a:lnTo>
                <a:lnTo>
                  <a:pt x="0" y="3323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7777870" y="5287280"/>
            <a:ext cx="4982920" cy="3588284"/>
            <a:chOff x="0" y="0"/>
            <a:chExt cx="3136392" cy="225856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114300" y="125984"/>
              <a:ext cx="2882900" cy="1993900"/>
            </a:xfrm>
            <a:custGeom>
              <a:avLst/>
              <a:gdLst/>
              <a:ahLst/>
              <a:cxnLst/>
              <a:rect r="r" b="b" t="t" l="l"/>
              <a:pathLst>
                <a:path h="1993900" w="2882900">
                  <a:moveTo>
                    <a:pt x="2882900" y="1993900"/>
                  </a:moveTo>
                  <a:lnTo>
                    <a:pt x="0" y="1993900"/>
                  </a:lnTo>
                  <a:lnTo>
                    <a:pt x="0" y="0"/>
                  </a:lnTo>
                  <a:lnTo>
                    <a:pt x="2882900" y="0"/>
                  </a:lnTo>
                  <a:lnTo>
                    <a:pt x="2882900" y="1993900"/>
                  </a:lnTo>
                  <a:close/>
                </a:path>
              </a:pathLst>
            </a:custGeom>
            <a:blipFill>
              <a:blip r:embed="rId5"/>
              <a:stretch>
                <a:fillRect l="-3744" t="0" r="0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0" y="-1016"/>
              <a:ext cx="3136392" cy="2258568"/>
            </a:xfrm>
            <a:custGeom>
              <a:avLst/>
              <a:gdLst/>
              <a:ahLst/>
              <a:cxnLst/>
              <a:rect r="r" b="b" t="t" l="l"/>
              <a:pathLst>
                <a:path h="2258568" w="3136392">
                  <a:moveTo>
                    <a:pt x="3136392" y="2258568"/>
                  </a:moveTo>
                  <a:lnTo>
                    <a:pt x="0" y="2258568"/>
                  </a:lnTo>
                  <a:lnTo>
                    <a:pt x="0" y="0"/>
                  </a:lnTo>
                  <a:lnTo>
                    <a:pt x="3136392" y="0"/>
                  </a:lnTo>
                  <a:lnTo>
                    <a:pt x="3136392" y="2258568"/>
                  </a:lnTo>
                  <a:close/>
                </a:path>
              </a:pathLst>
            </a:custGeom>
            <a:blipFill>
              <a:blip r:embed="rId6"/>
              <a:stretch>
                <a:fillRect l="-8" t="0" r="-8" b="0"/>
              </a:stretch>
            </a:blipFill>
          </p:spPr>
        </p:sp>
      </p:grpSp>
      <p:grpSp>
        <p:nvGrpSpPr>
          <p:cNvPr name="Group 13" id="13"/>
          <p:cNvGrpSpPr>
            <a:grpSpLocks noChangeAspect="true"/>
          </p:cNvGrpSpPr>
          <p:nvPr/>
        </p:nvGrpSpPr>
        <p:grpSpPr>
          <a:xfrm rot="0">
            <a:off x="11253061" y="1479368"/>
            <a:ext cx="7756535" cy="5585610"/>
            <a:chOff x="0" y="0"/>
            <a:chExt cx="3136392" cy="2258568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114300" y="125984"/>
              <a:ext cx="2882900" cy="1993900"/>
            </a:xfrm>
            <a:custGeom>
              <a:avLst/>
              <a:gdLst/>
              <a:ahLst/>
              <a:cxnLst/>
              <a:rect r="r" b="b" t="t" l="l"/>
              <a:pathLst>
                <a:path h="1993900" w="2882900">
                  <a:moveTo>
                    <a:pt x="2882900" y="1993900"/>
                  </a:moveTo>
                  <a:lnTo>
                    <a:pt x="0" y="1993900"/>
                  </a:lnTo>
                  <a:lnTo>
                    <a:pt x="0" y="0"/>
                  </a:lnTo>
                  <a:lnTo>
                    <a:pt x="2882900" y="0"/>
                  </a:lnTo>
                  <a:lnTo>
                    <a:pt x="2882900" y="1993900"/>
                  </a:lnTo>
                  <a:close/>
                </a:path>
              </a:pathLst>
            </a:custGeom>
            <a:blipFill>
              <a:blip r:embed="rId7"/>
              <a:stretch>
                <a:fillRect l="-1807" t="0" r="-1807" b="0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-1016"/>
              <a:ext cx="3136392" cy="2258568"/>
            </a:xfrm>
            <a:custGeom>
              <a:avLst/>
              <a:gdLst/>
              <a:ahLst/>
              <a:cxnLst/>
              <a:rect r="r" b="b" t="t" l="l"/>
              <a:pathLst>
                <a:path h="2258568" w="3136392">
                  <a:moveTo>
                    <a:pt x="3136392" y="2258568"/>
                  </a:moveTo>
                  <a:lnTo>
                    <a:pt x="0" y="2258568"/>
                  </a:lnTo>
                  <a:lnTo>
                    <a:pt x="0" y="0"/>
                  </a:lnTo>
                  <a:lnTo>
                    <a:pt x="3136392" y="0"/>
                  </a:lnTo>
                  <a:lnTo>
                    <a:pt x="3136392" y="2258568"/>
                  </a:lnTo>
                  <a:close/>
                </a:path>
              </a:pathLst>
            </a:custGeom>
            <a:blipFill>
              <a:blip r:embed="rId6"/>
              <a:stretch>
                <a:fillRect l="-8" t="0" r="-8" b="0"/>
              </a:stretch>
            </a:blipFill>
          </p:spPr>
        </p:sp>
      </p:grpSp>
      <p:grpSp>
        <p:nvGrpSpPr>
          <p:cNvPr name="Group 16" id="16"/>
          <p:cNvGrpSpPr>
            <a:grpSpLocks noChangeAspect="true"/>
          </p:cNvGrpSpPr>
          <p:nvPr/>
        </p:nvGrpSpPr>
        <p:grpSpPr>
          <a:xfrm rot="0">
            <a:off x="13319047" y="5254393"/>
            <a:ext cx="3624564" cy="3621170"/>
            <a:chOff x="0" y="0"/>
            <a:chExt cx="3255264" cy="3252216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3255264" cy="3252216"/>
            </a:xfrm>
            <a:custGeom>
              <a:avLst/>
              <a:gdLst/>
              <a:ahLst/>
              <a:cxnLst/>
              <a:rect r="r" b="b" t="t" l="l"/>
              <a:pathLst>
                <a:path h="3252216" w="3255264">
                  <a:moveTo>
                    <a:pt x="3255264" y="3252216"/>
                  </a:moveTo>
                  <a:lnTo>
                    <a:pt x="0" y="3252216"/>
                  </a:lnTo>
                  <a:lnTo>
                    <a:pt x="0" y="0"/>
                  </a:lnTo>
                  <a:lnTo>
                    <a:pt x="3255264" y="0"/>
                  </a:lnTo>
                  <a:lnTo>
                    <a:pt x="3255264" y="3252216"/>
                  </a:lnTo>
                  <a:close/>
                </a:path>
              </a:pathLst>
            </a:custGeom>
            <a:blipFill>
              <a:blip r:embed="rId8"/>
              <a:stretch>
                <a:fillRect l="-15" t="0" r="-15" b="0"/>
              </a:stretch>
            </a:blip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178784" y="170440"/>
              <a:ext cx="2903731" cy="2875349"/>
            </a:xfrm>
            <a:custGeom>
              <a:avLst/>
              <a:gdLst/>
              <a:ahLst/>
              <a:cxnLst/>
              <a:rect r="r" b="b" t="t" l="l"/>
              <a:pathLst>
                <a:path h="2875349" w="2903731">
                  <a:moveTo>
                    <a:pt x="65607" y="158"/>
                  </a:moveTo>
                  <a:lnTo>
                    <a:pt x="2878476" y="31987"/>
                  </a:lnTo>
                  <a:cubicBezTo>
                    <a:pt x="2892501" y="32145"/>
                    <a:pt x="2903731" y="43665"/>
                    <a:pt x="2903531" y="57691"/>
                  </a:cubicBezTo>
                  <a:lnTo>
                    <a:pt x="2863754" y="2850091"/>
                  </a:lnTo>
                  <a:cubicBezTo>
                    <a:pt x="2863553" y="2864142"/>
                    <a:pt x="2851959" y="2875349"/>
                    <a:pt x="2837909" y="2875069"/>
                  </a:cubicBezTo>
                  <a:lnTo>
                    <a:pt x="25041" y="2819370"/>
                  </a:lnTo>
                  <a:cubicBezTo>
                    <a:pt x="11100" y="2819094"/>
                    <a:pt x="0" y="2807608"/>
                    <a:pt x="200" y="2793665"/>
                  </a:cubicBezTo>
                  <a:lnTo>
                    <a:pt x="39977" y="25136"/>
                  </a:lnTo>
                  <a:cubicBezTo>
                    <a:pt x="40179" y="11171"/>
                    <a:pt x="51641" y="0"/>
                    <a:pt x="65607" y="158"/>
                  </a:cubicBezTo>
                  <a:close/>
                </a:path>
              </a:pathLst>
            </a:custGeom>
            <a:blipFill>
              <a:blip r:embed="rId9"/>
              <a:stretch>
                <a:fillRect l="0" t="-13117" r="0" b="-13117"/>
              </a:stretch>
            </a:blipFill>
          </p:spPr>
        </p:sp>
      </p:grpSp>
      <p:sp>
        <p:nvSpPr>
          <p:cNvPr name="TextBox 19" id="19"/>
          <p:cNvSpPr txBox="true"/>
          <p:nvPr/>
        </p:nvSpPr>
        <p:spPr>
          <a:xfrm rot="0">
            <a:off x="1039108" y="517674"/>
            <a:ext cx="1874603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Hanover and Tyke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5940842" y="517674"/>
            <a:ext cx="978460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Contact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4385046" y="517674"/>
            <a:ext cx="1060497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About Us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3154289" y="517674"/>
            <a:ext cx="735456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Service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1898530" y="517674"/>
            <a:ext cx="809760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Home</a:t>
            </a:r>
          </a:p>
        </p:txBody>
      </p:sp>
      <p:grpSp>
        <p:nvGrpSpPr>
          <p:cNvPr name="Group 24" id="24"/>
          <p:cNvGrpSpPr>
            <a:grpSpLocks noChangeAspect="true"/>
          </p:cNvGrpSpPr>
          <p:nvPr/>
        </p:nvGrpSpPr>
        <p:grpSpPr>
          <a:xfrm rot="0">
            <a:off x="8659919" y="2645414"/>
            <a:ext cx="2324937" cy="2322760"/>
            <a:chOff x="0" y="0"/>
            <a:chExt cx="3255264" cy="3252216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3255264" cy="3252216"/>
            </a:xfrm>
            <a:custGeom>
              <a:avLst/>
              <a:gdLst/>
              <a:ahLst/>
              <a:cxnLst/>
              <a:rect r="r" b="b" t="t" l="l"/>
              <a:pathLst>
                <a:path h="3252216" w="3255264">
                  <a:moveTo>
                    <a:pt x="3255264" y="3252216"/>
                  </a:moveTo>
                  <a:lnTo>
                    <a:pt x="0" y="3252216"/>
                  </a:lnTo>
                  <a:lnTo>
                    <a:pt x="0" y="0"/>
                  </a:lnTo>
                  <a:lnTo>
                    <a:pt x="3255264" y="0"/>
                  </a:lnTo>
                  <a:lnTo>
                    <a:pt x="3255264" y="3252216"/>
                  </a:lnTo>
                  <a:close/>
                </a:path>
              </a:pathLst>
            </a:custGeom>
            <a:blipFill>
              <a:blip r:embed="rId8"/>
              <a:stretch>
                <a:fillRect l="-15" t="0" r="-15" b="0"/>
              </a:stretch>
            </a:blipFill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178784" y="170440"/>
              <a:ext cx="2903731" cy="2875349"/>
            </a:xfrm>
            <a:custGeom>
              <a:avLst/>
              <a:gdLst/>
              <a:ahLst/>
              <a:cxnLst/>
              <a:rect r="r" b="b" t="t" l="l"/>
              <a:pathLst>
                <a:path h="2875349" w="2903731">
                  <a:moveTo>
                    <a:pt x="65607" y="158"/>
                  </a:moveTo>
                  <a:lnTo>
                    <a:pt x="2878476" y="31987"/>
                  </a:lnTo>
                  <a:cubicBezTo>
                    <a:pt x="2892501" y="32145"/>
                    <a:pt x="2903731" y="43665"/>
                    <a:pt x="2903531" y="57691"/>
                  </a:cubicBezTo>
                  <a:lnTo>
                    <a:pt x="2863754" y="2850091"/>
                  </a:lnTo>
                  <a:cubicBezTo>
                    <a:pt x="2863553" y="2864142"/>
                    <a:pt x="2851959" y="2875349"/>
                    <a:pt x="2837909" y="2875069"/>
                  </a:cubicBezTo>
                  <a:lnTo>
                    <a:pt x="25041" y="2819370"/>
                  </a:lnTo>
                  <a:cubicBezTo>
                    <a:pt x="11100" y="2819094"/>
                    <a:pt x="0" y="2807608"/>
                    <a:pt x="200" y="2793665"/>
                  </a:cubicBezTo>
                  <a:lnTo>
                    <a:pt x="39977" y="25136"/>
                  </a:lnTo>
                  <a:cubicBezTo>
                    <a:pt x="40179" y="11171"/>
                    <a:pt x="51641" y="0"/>
                    <a:pt x="65607" y="158"/>
                  </a:cubicBezTo>
                  <a:close/>
                </a:path>
              </a:pathLst>
            </a:custGeom>
            <a:blipFill>
              <a:blip r:embed="rId10"/>
              <a:stretch>
                <a:fillRect l="-4317" t="0" r="-30864" b="0"/>
              </a:stretch>
            </a:blipFill>
          </p:spPr>
        </p:sp>
      </p:grpSp>
      <p:sp>
        <p:nvSpPr>
          <p:cNvPr name="TextBox 27" id="27"/>
          <p:cNvSpPr txBox="true"/>
          <p:nvPr/>
        </p:nvSpPr>
        <p:spPr>
          <a:xfrm rot="0">
            <a:off x="753315" y="2130668"/>
            <a:ext cx="7024554" cy="1193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800"/>
              </a:lnSpc>
              <a:spcBef>
                <a:spcPct val="0"/>
              </a:spcBef>
            </a:pPr>
            <a:r>
              <a:rPr lang="en-US" sz="7000">
                <a:solidFill>
                  <a:srgbClr val="FFFFFF"/>
                </a:solidFill>
                <a:latin typeface="Magnolia Script"/>
                <a:ea typeface="Magnolia Script"/>
                <a:cs typeface="Magnolia Script"/>
                <a:sym typeface="Magnolia Script"/>
              </a:rPr>
              <a:t>scope of Analysis</a:t>
            </a:r>
          </a:p>
        </p:txBody>
      </p:sp>
      <p:sp>
        <p:nvSpPr>
          <p:cNvPr name="Freeform 28" id="28"/>
          <p:cNvSpPr/>
          <p:nvPr/>
        </p:nvSpPr>
        <p:spPr>
          <a:xfrm flipH="false" flipV="false" rot="0">
            <a:off x="1976409" y="3431891"/>
            <a:ext cx="2681025" cy="164213"/>
          </a:xfrm>
          <a:custGeom>
            <a:avLst/>
            <a:gdLst/>
            <a:ahLst/>
            <a:cxnLst/>
            <a:rect r="r" b="b" t="t" l="l"/>
            <a:pathLst>
              <a:path h="164213" w="2681025">
                <a:moveTo>
                  <a:pt x="0" y="0"/>
                </a:moveTo>
                <a:lnTo>
                  <a:pt x="2681026" y="0"/>
                </a:lnTo>
                <a:lnTo>
                  <a:pt x="2681026" y="164213"/>
                </a:lnTo>
                <a:lnTo>
                  <a:pt x="0" y="16421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9" id="29"/>
          <p:cNvSpPr txBox="true"/>
          <p:nvPr/>
        </p:nvSpPr>
        <p:spPr>
          <a:xfrm rot="0">
            <a:off x="1079710" y="4354194"/>
            <a:ext cx="4937937" cy="7893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9"/>
              </a:lnSpc>
              <a:spcBef>
                <a:spcPct val="0"/>
              </a:spcBef>
            </a:pPr>
            <a:r>
              <a:rPr lang="en-US" sz="22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Data Dimensions: The Analysis will cover variours dimension such as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899227" y="5590441"/>
            <a:ext cx="4813396" cy="29103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1334" indent="-280667" lvl="1">
              <a:lnSpc>
                <a:spcPts val="4653"/>
              </a:lnSpc>
              <a:buAutoNum type="arabicPeriod" startAt="1"/>
            </a:pPr>
            <a:r>
              <a:rPr lang="en-US" sz="25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Sales by hour of the day.</a:t>
            </a:r>
          </a:p>
          <a:p>
            <a:pPr algn="l" marL="561334" indent="-280667" lvl="1">
              <a:lnSpc>
                <a:spcPts val="4653"/>
              </a:lnSpc>
              <a:buAutoNum type="arabicPeriod" startAt="1"/>
            </a:pPr>
            <a:r>
              <a:rPr lang="en-US" sz="25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Sales by day of the week.</a:t>
            </a:r>
          </a:p>
          <a:p>
            <a:pPr algn="l" marL="561334" indent="-280667" lvl="1">
              <a:lnSpc>
                <a:spcPts val="4653"/>
              </a:lnSpc>
              <a:buAutoNum type="arabicPeriod" startAt="1"/>
            </a:pPr>
            <a:r>
              <a:rPr lang="en-US" sz="25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Product sales performance.</a:t>
            </a:r>
          </a:p>
          <a:p>
            <a:pPr algn="l" marL="561334" indent="-280667" lvl="1">
              <a:lnSpc>
                <a:spcPts val="4653"/>
              </a:lnSpc>
              <a:buAutoNum type="arabicPeriod" startAt="1"/>
            </a:pPr>
            <a:r>
              <a:rPr lang="en-US" sz="25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Sales distribution by Store Location.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111" r="0" b="-9111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293116" y="565634"/>
            <a:ext cx="397367" cy="28996"/>
            <a:chOff x="0" y="0"/>
            <a:chExt cx="128243" cy="935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9F5524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7293116" y="657737"/>
            <a:ext cx="397367" cy="28996"/>
            <a:chOff x="0" y="0"/>
            <a:chExt cx="128243" cy="935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9F5524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607403" y="399482"/>
            <a:ext cx="291824" cy="332305"/>
          </a:xfrm>
          <a:custGeom>
            <a:avLst/>
            <a:gdLst/>
            <a:ahLst/>
            <a:cxnLst/>
            <a:rect r="r" b="b" t="t" l="l"/>
            <a:pathLst>
              <a:path h="332305" w="291824">
                <a:moveTo>
                  <a:pt x="0" y="0"/>
                </a:moveTo>
                <a:lnTo>
                  <a:pt x="291824" y="0"/>
                </a:lnTo>
                <a:lnTo>
                  <a:pt x="291824" y="332305"/>
                </a:lnTo>
                <a:lnTo>
                  <a:pt x="0" y="3323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-338933" y="1873511"/>
            <a:ext cx="4630685" cy="6539979"/>
            <a:chOff x="0" y="0"/>
            <a:chExt cx="3267456" cy="461467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3267456" cy="4618736"/>
            </a:xfrm>
            <a:custGeom>
              <a:avLst/>
              <a:gdLst/>
              <a:ahLst/>
              <a:cxnLst/>
              <a:rect r="r" b="b" t="t" l="l"/>
              <a:pathLst>
                <a:path h="4618736" w="3267456">
                  <a:moveTo>
                    <a:pt x="3267456" y="4618736"/>
                  </a:moveTo>
                  <a:lnTo>
                    <a:pt x="0" y="4618736"/>
                  </a:lnTo>
                  <a:lnTo>
                    <a:pt x="0" y="0"/>
                  </a:lnTo>
                  <a:lnTo>
                    <a:pt x="3267456" y="0"/>
                  </a:lnTo>
                  <a:lnTo>
                    <a:pt x="3267456" y="4618736"/>
                  </a:lnTo>
                  <a:close/>
                </a:path>
              </a:pathLst>
            </a:custGeom>
            <a:blipFill>
              <a:blip r:embed="rId5"/>
              <a:stretch>
                <a:fillRect l="-4" t="0" r="-4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144163" y="140959"/>
              <a:ext cx="2993427" cy="4317015"/>
            </a:xfrm>
            <a:custGeom>
              <a:avLst/>
              <a:gdLst/>
              <a:ahLst/>
              <a:cxnLst/>
              <a:rect r="r" b="b" t="t" l="l"/>
              <a:pathLst>
                <a:path h="4317015" w="2993427">
                  <a:moveTo>
                    <a:pt x="2993427" y="12700"/>
                  </a:moveTo>
                  <a:lnTo>
                    <a:pt x="2935892" y="4317015"/>
                  </a:lnTo>
                  <a:lnTo>
                    <a:pt x="0" y="4275547"/>
                  </a:lnTo>
                  <a:lnTo>
                    <a:pt x="0" y="0"/>
                  </a:lnTo>
                  <a:lnTo>
                    <a:pt x="2993427" y="12700"/>
                  </a:lnTo>
                  <a:close/>
                </a:path>
              </a:pathLst>
            </a:custGeom>
            <a:blipFill>
              <a:blip r:embed="rId6"/>
              <a:stretch>
                <a:fillRect l="0" t="-2037" r="0" b="-2037"/>
              </a:stretch>
            </a:blip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1039108" y="517674"/>
            <a:ext cx="1874603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Hanover and Tyke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5940842" y="517674"/>
            <a:ext cx="978460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Contact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4385046" y="517674"/>
            <a:ext cx="1060497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About Us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3154289" y="517674"/>
            <a:ext cx="735456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Service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1898530" y="517674"/>
            <a:ext cx="809760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Home</a:t>
            </a:r>
          </a:p>
        </p:txBody>
      </p:sp>
      <p:grpSp>
        <p:nvGrpSpPr>
          <p:cNvPr name="Group 18" id="18"/>
          <p:cNvGrpSpPr>
            <a:grpSpLocks noChangeAspect="true"/>
          </p:cNvGrpSpPr>
          <p:nvPr/>
        </p:nvGrpSpPr>
        <p:grpSpPr>
          <a:xfrm rot="0">
            <a:off x="4630166" y="1873511"/>
            <a:ext cx="4630685" cy="6539979"/>
            <a:chOff x="0" y="0"/>
            <a:chExt cx="3267456" cy="4614672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3267456" cy="4618736"/>
            </a:xfrm>
            <a:custGeom>
              <a:avLst/>
              <a:gdLst/>
              <a:ahLst/>
              <a:cxnLst/>
              <a:rect r="r" b="b" t="t" l="l"/>
              <a:pathLst>
                <a:path h="4618736" w="3267456">
                  <a:moveTo>
                    <a:pt x="3267456" y="4618736"/>
                  </a:moveTo>
                  <a:lnTo>
                    <a:pt x="0" y="4618736"/>
                  </a:lnTo>
                  <a:lnTo>
                    <a:pt x="0" y="0"/>
                  </a:lnTo>
                  <a:lnTo>
                    <a:pt x="3267456" y="0"/>
                  </a:lnTo>
                  <a:lnTo>
                    <a:pt x="3267456" y="4618736"/>
                  </a:lnTo>
                  <a:close/>
                </a:path>
              </a:pathLst>
            </a:custGeom>
            <a:blipFill>
              <a:blip r:embed="rId5"/>
              <a:stretch>
                <a:fillRect l="-4" t="0" r="-4" b="0"/>
              </a:stretch>
            </a:blip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144163" y="140959"/>
              <a:ext cx="2993427" cy="4317015"/>
            </a:xfrm>
            <a:custGeom>
              <a:avLst/>
              <a:gdLst/>
              <a:ahLst/>
              <a:cxnLst/>
              <a:rect r="r" b="b" t="t" l="l"/>
              <a:pathLst>
                <a:path h="4317015" w="2993427">
                  <a:moveTo>
                    <a:pt x="2993427" y="12700"/>
                  </a:moveTo>
                  <a:lnTo>
                    <a:pt x="2935892" y="4317015"/>
                  </a:lnTo>
                  <a:lnTo>
                    <a:pt x="0" y="4275547"/>
                  </a:lnTo>
                  <a:lnTo>
                    <a:pt x="0" y="0"/>
                  </a:lnTo>
                  <a:lnTo>
                    <a:pt x="2993427" y="12700"/>
                  </a:lnTo>
                  <a:close/>
                </a:path>
              </a:pathLst>
            </a:custGeom>
            <a:blipFill>
              <a:blip r:embed="rId7"/>
              <a:stretch>
                <a:fillRect l="0" t="-2037" r="0" b="-2037"/>
              </a:stretch>
            </a:blipFill>
          </p:spPr>
        </p:sp>
      </p:grpSp>
      <p:sp>
        <p:nvSpPr>
          <p:cNvPr name="TextBox 21" id="21"/>
          <p:cNvSpPr txBox="true"/>
          <p:nvPr/>
        </p:nvSpPr>
        <p:spPr>
          <a:xfrm rot="0">
            <a:off x="9802434" y="1375824"/>
            <a:ext cx="7888048" cy="8705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40"/>
              </a:lnSpc>
              <a:spcBef>
                <a:spcPct val="0"/>
              </a:spcBef>
            </a:pPr>
            <a:r>
              <a:rPr lang="en-US" sz="5100">
                <a:solidFill>
                  <a:srgbClr val="FFFFFF"/>
                </a:solidFill>
                <a:latin typeface="Magnolia Script"/>
                <a:ea typeface="Magnolia Script"/>
                <a:cs typeface="Magnolia Script"/>
                <a:sym typeface="Magnolia Script"/>
              </a:rPr>
              <a:t>Coffee Sales Data Overview</a:t>
            </a:r>
          </a:p>
        </p:txBody>
      </p:sp>
      <p:sp>
        <p:nvSpPr>
          <p:cNvPr name="Freeform 22" id="22"/>
          <p:cNvSpPr/>
          <p:nvPr/>
        </p:nvSpPr>
        <p:spPr>
          <a:xfrm flipH="false" flipV="false" rot="0">
            <a:off x="11065433" y="2246408"/>
            <a:ext cx="2681025" cy="164213"/>
          </a:xfrm>
          <a:custGeom>
            <a:avLst/>
            <a:gdLst/>
            <a:ahLst/>
            <a:cxnLst/>
            <a:rect r="r" b="b" t="t" l="l"/>
            <a:pathLst>
              <a:path h="164213" w="2681025">
                <a:moveTo>
                  <a:pt x="0" y="0"/>
                </a:moveTo>
                <a:lnTo>
                  <a:pt x="2681025" y="0"/>
                </a:lnTo>
                <a:lnTo>
                  <a:pt x="2681025" y="164213"/>
                </a:lnTo>
                <a:lnTo>
                  <a:pt x="0" y="16421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10738267" y="2722924"/>
            <a:ext cx="3940046" cy="12985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Table size and structure</a:t>
            </a:r>
          </a:p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Total Rows : 1,49,456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Total Columns : 11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0541558" y="4345350"/>
            <a:ext cx="4903985" cy="62242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Columns Overview</a:t>
            </a:r>
          </a:p>
          <a:p>
            <a:pPr algn="l">
              <a:lnSpc>
                <a:spcPts val="3359"/>
              </a:lnSpc>
            </a:pPr>
          </a:p>
          <a:p>
            <a:pPr algn="l" marL="518155" indent="-259078" lvl="1">
              <a:lnSpc>
                <a:spcPts val="3359"/>
              </a:lnSpc>
              <a:buFont typeface="Arial"/>
              <a:buChar char="•"/>
            </a:pPr>
            <a:r>
              <a:rPr lang="en-US" sz="23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Transaction_id</a:t>
            </a:r>
          </a:p>
          <a:p>
            <a:pPr algn="l" marL="518155" indent="-259078" lvl="1">
              <a:lnSpc>
                <a:spcPts val="3359"/>
              </a:lnSpc>
              <a:buFont typeface="Arial"/>
              <a:buChar char="•"/>
            </a:pPr>
            <a:r>
              <a:rPr lang="en-US" sz="23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Transaction Date</a:t>
            </a:r>
          </a:p>
          <a:p>
            <a:pPr algn="l" marL="518155" indent="-259078" lvl="1">
              <a:lnSpc>
                <a:spcPts val="3359"/>
              </a:lnSpc>
              <a:buFont typeface="Arial"/>
              <a:buChar char="•"/>
            </a:pPr>
            <a:r>
              <a:rPr lang="en-US" sz="23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Transaction Time</a:t>
            </a:r>
          </a:p>
          <a:p>
            <a:pPr algn="l" marL="518155" indent="-259078" lvl="1">
              <a:lnSpc>
                <a:spcPts val="3359"/>
              </a:lnSpc>
              <a:buFont typeface="Arial"/>
              <a:buChar char="•"/>
            </a:pPr>
            <a:r>
              <a:rPr lang="en-US" sz="23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Transaction Quantity</a:t>
            </a:r>
          </a:p>
          <a:p>
            <a:pPr algn="l" marL="518155" indent="-259078" lvl="1">
              <a:lnSpc>
                <a:spcPts val="3359"/>
              </a:lnSpc>
              <a:buFont typeface="Arial"/>
              <a:buChar char="•"/>
            </a:pPr>
            <a:r>
              <a:rPr lang="en-US" sz="23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Store ID</a:t>
            </a:r>
          </a:p>
          <a:p>
            <a:pPr algn="l" marL="518155" indent="-259078" lvl="1">
              <a:lnSpc>
                <a:spcPts val="3359"/>
              </a:lnSpc>
              <a:buFont typeface="Arial"/>
              <a:buChar char="•"/>
            </a:pPr>
            <a:r>
              <a:rPr lang="en-US" sz="23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Store location</a:t>
            </a:r>
          </a:p>
          <a:p>
            <a:pPr algn="l" marL="518155" indent="-259078" lvl="1">
              <a:lnSpc>
                <a:spcPts val="3359"/>
              </a:lnSpc>
              <a:buFont typeface="Arial"/>
              <a:buChar char="•"/>
            </a:pPr>
            <a:r>
              <a:rPr lang="en-US" sz="23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Product ID</a:t>
            </a:r>
          </a:p>
          <a:p>
            <a:pPr algn="l" marL="518155" indent="-259078" lvl="1">
              <a:lnSpc>
                <a:spcPts val="3359"/>
              </a:lnSpc>
              <a:buFont typeface="Arial"/>
              <a:buChar char="•"/>
            </a:pPr>
            <a:r>
              <a:rPr lang="en-US" sz="23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Unit Price</a:t>
            </a:r>
          </a:p>
          <a:p>
            <a:pPr algn="l" marL="518155" indent="-259078" lvl="1">
              <a:lnSpc>
                <a:spcPts val="3359"/>
              </a:lnSpc>
              <a:buFont typeface="Arial"/>
              <a:buChar char="•"/>
            </a:pPr>
            <a:r>
              <a:rPr lang="en-US" sz="23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Product category</a:t>
            </a:r>
          </a:p>
          <a:p>
            <a:pPr algn="l" marL="518155" indent="-259078" lvl="1">
              <a:lnSpc>
                <a:spcPts val="3359"/>
              </a:lnSpc>
              <a:buFont typeface="Arial"/>
              <a:buChar char="•"/>
            </a:pPr>
            <a:r>
              <a:rPr lang="en-US" sz="23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Product Type</a:t>
            </a:r>
          </a:p>
          <a:p>
            <a:pPr algn="l" marL="518155" indent="-259078" lvl="1">
              <a:lnSpc>
                <a:spcPts val="3359"/>
              </a:lnSpc>
              <a:buFont typeface="Arial"/>
              <a:buChar char="•"/>
            </a:pPr>
            <a:r>
              <a:rPr lang="en-US" sz="23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Product Details</a:t>
            </a:r>
          </a:p>
          <a:p>
            <a:pPr algn="l">
              <a:lnSpc>
                <a:spcPts val="2799"/>
              </a:lnSpc>
            </a:pPr>
          </a:p>
          <a:p>
            <a:pPr algn="l">
              <a:lnSpc>
                <a:spcPts val="377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111" r="0" b="-9111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293116" y="565634"/>
            <a:ext cx="397367" cy="28996"/>
            <a:chOff x="0" y="0"/>
            <a:chExt cx="128243" cy="935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9F5524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7293116" y="657737"/>
            <a:ext cx="397367" cy="28996"/>
            <a:chOff x="0" y="0"/>
            <a:chExt cx="128243" cy="935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9F5524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607403" y="399482"/>
            <a:ext cx="291824" cy="332305"/>
          </a:xfrm>
          <a:custGeom>
            <a:avLst/>
            <a:gdLst/>
            <a:ahLst/>
            <a:cxnLst/>
            <a:rect r="r" b="b" t="t" l="l"/>
            <a:pathLst>
              <a:path h="332305" w="291824">
                <a:moveTo>
                  <a:pt x="0" y="0"/>
                </a:moveTo>
                <a:lnTo>
                  <a:pt x="291824" y="0"/>
                </a:lnTo>
                <a:lnTo>
                  <a:pt x="291824" y="332305"/>
                </a:lnTo>
                <a:lnTo>
                  <a:pt x="0" y="3323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9742059" y="1795849"/>
            <a:ext cx="8295373" cy="6695302"/>
          </a:xfrm>
          <a:custGeom>
            <a:avLst/>
            <a:gdLst/>
            <a:ahLst/>
            <a:cxnLst/>
            <a:rect r="r" b="b" t="t" l="l"/>
            <a:pathLst>
              <a:path h="6695302" w="8295373">
                <a:moveTo>
                  <a:pt x="0" y="0"/>
                </a:moveTo>
                <a:lnTo>
                  <a:pt x="8295373" y="0"/>
                </a:lnTo>
                <a:lnTo>
                  <a:pt x="8295373" y="6695302"/>
                </a:lnTo>
                <a:lnTo>
                  <a:pt x="0" y="669530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-6111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039108" y="517674"/>
            <a:ext cx="1874603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Hanover and Tyke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5940842" y="517674"/>
            <a:ext cx="978460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Contact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4385046" y="517674"/>
            <a:ext cx="1060497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About Us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154289" y="517674"/>
            <a:ext cx="735456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Service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898530" y="517674"/>
            <a:ext cx="809760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Home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54696" y="2985744"/>
            <a:ext cx="8963662" cy="37572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992"/>
              </a:lnSpc>
              <a:spcBef>
                <a:spcPct val="0"/>
              </a:spcBef>
            </a:pPr>
            <a:r>
              <a:rPr lang="en-US" b="true" sz="7137">
                <a:solidFill>
                  <a:srgbClr val="FFFFFF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QUERIES USED FOR  DATA TYPE TRANSFORMATION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6050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293116" y="657737"/>
            <a:ext cx="397367" cy="28996"/>
            <a:chOff x="0" y="0"/>
            <a:chExt cx="128243" cy="935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9F552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607403" y="399482"/>
            <a:ext cx="291824" cy="332305"/>
          </a:xfrm>
          <a:custGeom>
            <a:avLst/>
            <a:gdLst/>
            <a:ahLst/>
            <a:cxnLst/>
            <a:rect r="r" b="b" t="t" l="l"/>
            <a:pathLst>
              <a:path h="332305" w="291824">
                <a:moveTo>
                  <a:pt x="0" y="0"/>
                </a:moveTo>
                <a:lnTo>
                  <a:pt x="291824" y="0"/>
                </a:lnTo>
                <a:lnTo>
                  <a:pt x="291824" y="332305"/>
                </a:lnTo>
                <a:lnTo>
                  <a:pt x="0" y="3323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707521" y="2455891"/>
            <a:ext cx="2681025" cy="164213"/>
          </a:xfrm>
          <a:custGeom>
            <a:avLst/>
            <a:gdLst/>
            <a:ahLst/>
            <a:cxnLst/>
            <a:rect r="r" b="b" t="t" l="l"/>
            <a:pathLst>
              <a:path h="164213" w="2681025">
                <a:moveTo>
                  <a:pt x="0" y="0"/>
                </a:moveTo>
                <a:lnTo>
                  <a:pt x="2681026" y="0"/>
                </a:lnTo>
                <a:lnTo>
                  <a:pt x="2681026" y="164213"/>
                </a:lnTo>
                <a:lnTo>
                  <a:pt x="0" y="16421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19476" y="5071791"/>
            <a:ext cx="9967799" cy="2696866"/>
          </a:xfrm>
          <a:custGeom>
            <a:avLst/>
            <a:gdLst/>
            <a:ahLst/>
            <a:cxnLst/>
            <a:rect r="r" b="b" t="t" l="l"/>
            <a:pathLst>
              <a:path h="2696866" w="9967799">
                <a:moveTo>
                  <a:pt x="0" y="0"/>
                </a:moveTo>
                <a:lnTo>
                  <a:pt x="9967799" y="0"/>
                </a:lnTo>
                <a:lnTo>
                  <a:pt x="9967799" y="2696866"/>
                </a:lnTo>
                <a:lnTo>
                  <a:pt x="0" y="269686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365" t="0" r="-1365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2708290" y="4975724"/>
            <a:ext cx="4531543" cy="2724017"/>
          </a:xfrm>
          <a:custGeom>
            <a:avLst/>
            <a:gdLst/>
            <a:ahLst/>
            <a:cxnLst/>
            <a:rect r="r" b="b" t="t" l="l"/>
            <a:pathLst>
              <a:path h="2724017" w="4531543">
                <a:moveTo>
                  <a:pt x="0" y="0"/>
                </a:moveTo>
                <a:lnTo>
                  <a:pt x="4531543" y="0"/>
                </a:lnTo>
                <a:lnTo>
                  <a:pt x="4531543" y="2724017"/>
                </a:lnTo>
                <a:lnTo>
                  <a:pt x="0" y="272401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4037745" y="617487"/>
            <a:ext cx="8020579" cy="10521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80"/>
              </a:lnSpc>
              <a:spcBef>
                <a:spcPct val="0"/>
              </a:spcBef>
            </a:pPr>
            <a:r>
              <a:rPr lang="en-US" b="true" sz="62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TOTAL SALES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946559" y="3377613"/>
            <a:ext cx="3814903" cy="9036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20"/>
              </a:lnSpc>
              <a:spcBef>
                <a:spcPct val="0"/>
              </a:spcBef>
            </a:pPr>
            <a:r>
              <a:rPr lang="en-US" sz="53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QUERY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477594" y="3377613"/>
            <a:ext cx="3814903" cy="9036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20"/>
              </a:lnSpc>
              <a:spcBef>
                <a:spcPct val="0"/>
              </a:spcBef>
            </a:pPr>
            <a:r>
              <a:rPr lang="en-US" sz="53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OUTPUT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111" r="0" b="-911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148541" y="2181900"/>
            <a:ext cx="2681025" cy="164213"/>
          </a:xfrm>
          <a:custGeom>
            <a:avLst/>
            <a:gdLst/>
            <a:ahLst/>
            <a:cxnLst/>
            <a:rect r="r" b="b" t="t" l="l"/>
            <a:pathLst>
              <a:path h="164213" w="2681025">
                <a:moveTo>
                  <a:pt x="0" y="0"/>
                </a:moveTo>
                <a:lnTo>
                  <a:pt x="2681025" y="0"/>
                </a:lnTo>
                <a:lnTo>
                  <a:pt x="2681025" y="164213"/>
                </a:lnTo>
                <a:lnTo>
                  <a:pt x="0" y="16421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23612" y="4784587"/>
            <a:ext cx="11363881" cy="3881183"/>
          </a:xfrm>
          <a:custGeom>
            <a:avLst/>
            <a:gdLst/>
            <a:ahLst/>
            <a:cxnLst/>
            <a:rect r="r" b="b" t="t" l="l"/>
            <a:pathLst>
              <a:path h="3881183" w="11363881">
                <a:moveTo>
                  <a:pt x="0" y="0"/>
                </a:moveTo>
                <a:lnTo>
                  <a:pt x="11363880" y="0"/>
                </a:lnTo>
                <a:lnTo>
                  <a:pt x="11363880" y="3881183"/>
                </a:lnTo>
                <a:lnTo>
                  <a:pt x="0" y="388118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641" r="-526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477594" y="5607971"/>
            <a:ext cx="5166274" cy="2234414"/>
          </a:xfrm>
          <a:custGeom>
            <a:avLst/>
            <a:gdLst/>
            <a:ahLst/>
            <a:cxnLst/>
            <a:rect r="r" b="b" t="t" l="l"/>
            <a:pathLst>
              <a:path h="2234414" w="5166274">
                <a:moveTo>
                  <a:pt x="0" y="0"/>
                </a:moveTo>
                <a:lnTo>
                  <a:pt x="5166274" y="0"/>
                </a:lnTo>
                <a:lnTo>
                  <a:pt x="5166274" y="2234414"/>
                </a:lnTo>
                <a:lnTo>
                  <a:pt x="0" y="223441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194529" y="603784"/>
            <a:ext cx="12589050" cy="13487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60"/>
              </a:lnSpc>
              <a:spcBef>
                <a:spcPct val="0"/>
              </a:spcBef>
            </a:pPr>
            <a:r>
              <a:rPr lang="en-US" b="true" sz="39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TOTAL SALES KPI - MOM DIFFERENCE AND MOM GROWTH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946559" y="3377613"/>
            <a:ext cx="3814903" cy="9036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20"/>
              </a:lnSpc>
              <a:spcBef>
                <a:spcPct val="0"/>
              </a:spcBef>
            </a:pPr>
            <a:r>
              <a:rPr lang="en-US" sz="53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QUERY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477594" y="3377613"/>
            <a:ext cx="3814903" cy="9036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20"/>
              </a:lnSpc>
              <a:spcBef>
                <a:spcPct val="0"/>
              </a:spcBef>
            </a:pPr>
            <a:r>
              <a:rPr lang="en-US" sz="53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OUTPUT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111" r="0" b="-911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148541" y="2181900"/>
            <a:ext cx="2681025" cy="164213"/>
          </a:xfrm>
          <a:custGeom>
            <a:avLst/>
            <a:gdLst/>
            <a:ahLst/>
            <a:cxnLst/>
            <a:rect r="r" b="b" t="t" l="l"/>
            <a:pathLst>
              <a:path h="164213" w="2681025">
                <a:moveTo>
                  <a:pt x="0" y="0"/>
                </a:moveTo>
                <a:lnTo>
                  <a:pt x="2681025" y="0"/>
                </a:lnTo>
                <a:lnTo>
                  <a:pt x="2681025" y="164213"/>
                </a:lnTo>
                <a:lnTo>
                  <a:pt x="0" y="16421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52315" y="4944233"/>
            <a:ext cx="11228213" cy="2919046"/>
          </a:xfrm>
          <a:custGeom>
            <a:avLst/>
            <a:gdLst/>
            <a:ahLst/>
            <a:cxnLst/>
            <a:rect r="r" b="b" t="t" l="l"/>
            <a:pathLst>
              <a:path h="2919046" w="11228213">
                <a:moveTo>
                  <a:pt x="0" y="0"/>
                </a:moveTo>
                <a:lnTo>
                  <a:pt x="11228213" y="0"/>
                </a:lnTo>
                <a:lnTo>
                  <a:pt x="11228213" y="2919047"/>
                </a:lnTo>
                <a:lnTo>
                  <a:pt x="0" y="291904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477594" y="4944233"/>
            <a:ext cx="4965446" cy="2683531"/>
          </a:xfrm>
          <a:custGeom>
            <a:avLst/>
            <a:gdLst/>
            <a:ahLst/>
            <a:cxnLst/>
            <a:rect r="r" b="b" t="t" l="l"/>
            <a:pathLst>
              <a:path h="2683531" w="4965446">
                <a:moveTo>
                  <a:pt x="0" y="0"/>
                </a:moveTo>
                <a:lnTo>
                  <a:pt x="4965446" y="0"/>
                </a:lnTo>
                <a:lnTo>
                  <a:pt x="4965446" y="2683532"/>
                </a:lnTo>
                <a:lnTo>
                  <a:pt x="0" y="268353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795996" y="318812"/>
            <a:ext cx="12589050" cy="22282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60"/>
              </a:lnSpc>
            </a:pPr>
          </a:p>
          <a:p>
            <a:pPr algn="ctr">
              <a:lnSpc>
                <a:spcPts val="6160"/>
              </a:lnSpc>
            </a:pPr>
            <a:r>
              <a:rPr lang="en-US" sz="440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TOTAL ORDERS</a:t>
            </a:r>
          </a:p>
          <a:p>
            <a:pPr algn="ctr">
              <a:lnSpc>
                <a:spcPts val="5460"/>
              </a:lnSpc>
              <a:spcBef>
                <a:spcPct val="0"/>
              </a:spcBef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2946559" y="3377613"/>
            <a:ext cx="3814903" cy="9036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20"/>
              </a:lnSpc>
              <a:spcBef>
                <a:spcPct val="0"/>
              </a:spcBef>
            </a:pPr>
            <a:r>
              <a:rPr lang="en-US" sz="53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QUERY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477594" y="3377613"/>
            <a:ext cx="3814903" cy="9036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20"/>
              </a:lnSpc>
              <a:spcBef>
                <a:spcPct val="0"/>
              </a:spcBef>
            </a:pPr>
            <a:r>
              <a:rPr lang="en-US" sz="53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OUTPUT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111" r="0" b="-911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148541" y="2181900"/>
            <a:ext cx="2681025" cy="164213"/>
          </a:xfrm>
          <a:custGeom>
            <a:avLst/>
            <a:gdLst/>
            <a:ahLst/>
            <a:cxnLst/>
            <a:rect r="r" b="b" t="t" l="l"/>
            <a:pathLst>
              <a:path h="164213" w="2681025">
                <a:moveTo>
                  <a:pt x="0" y="0"/>
                </a:moveTo>
                <a:lnTo>
                  <a:pt x="2681025" y="0"/>
                </a:lnTo>
                <a:lnTo>
                  <a:pt x="2681025" y="164213"/>
                </a:lnTo>
                <a:lnTo>
                  <a:pt x="0" y="16421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54342" y="4477683"/>
            <a:ext cx="10877047" cy="4957400"/>
          </a:xfrm>
          <a:custGeom>
            <a:avLst/>
            <a:gdLst/>
            <a:ahLst/>
            <a:cxnLst/>
            <a:rect r="r" b="b" t="t" l="l"/>
            <a:pathLst>
              <a:path h="4957400" w="10877047">
                <a:moveTo>
                  <a:pt x="0" y="0"/>
                </a:moveTo>
                <a:lnTo>
                  <a:pt x="10877047" y="0"/>
                </a:lnTo>
                <a:lnTo>
                  <a:pt x="10877047" y="4957400"/>
                </a:lnTo>
                <a:lnTo>
                  <a:pt x="0" y="49574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056920" y="5499370"/>
            <a:ext cx="5569693" cy="1895787"/>
          </a:xfrm>
          <a:custGeom>
            <a:avLst/>
            <a:gdLst/>
            <a:ahLst/>
            <a:cxnLst/>
            <a:rect r="r" b="b" t="t" l="l"/>
            <a:pathLst>
              <a:path h="1895787" w="5569693">
                <a:moveTo>
                  <a:pt x="0" y="0"/>
                </a:moveTo>
                <a:lnTo>
                  <a:pt x="5569692" y="0"/>
                </a:lnTo>
                <a:lnTo>
                  <a:pt x="5569692" y="1895787"/>
                </a:lnTo>
                <a:lnTo>
                  <a:pt x="0" y="189578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319071" y="-76200"/>
            <a:ext cx="12937766" cy="27203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60"/>
              </a:lnSpc>
            </a:pPr>
          </a:p>
          <a:p>
            <a:pPr algn="ctr">
              <a:lnSpc>
                <a:spcPts val="5460"/>
              </a:lnSpc>
            </a:pPr>
            <a:r>
              <a:rPr lang="en-US" sz="390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TOTAL ORDERS KPI - MOM DIFFERENCE AND MOM GROWTH</a:t>
            </a:r>
          </a:p>
          <a:p>
            <a:pPr algn="ctr">
              <a:lnSpc>
                <a:spcPts val="5460"/>
              </a:lnSpc>
              <a:spcBef>
                <a:spcPct val="0"/>
              </a:spcBef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2946559" y="3377613"/>
            <a:ext cx="3814903" cy="9036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20"/>
              </a:lnSpc>
              <a:spcBef>
                <a:spcPct val="0"/>
              </a:spcBef>
            </a:pPr>
            <a:r>
              <a:rPr lang="en-US" sz="53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QUERY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477594" y="3377613"/>
            <a:ext cx="3814903" cy="9036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20"/>
              </a:lnSpc>
              <a:spcBef>
                <a:spcPct val="0"/>
              </a:spcBef>
            </a:pPr>
            <a:r>
              <a:rPr lang="en-US" sz="53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OUTPUT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DAGeHoHDE0M</dc:identifier>
  <dcterms:modified xsi:type="dcterms:W3CDTF">2011-08-01T06:04:30Z</dcterms:modified>
  <cp:revision>1</cp:revision>
  <dc:title>Brown Modern Coffee Presentation</dc:title>
</cp:coreProperties>
</file>